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handoutMasterIdLst>
    <p:handoutMasterId r:id="rId53"/>
  </p:handoutMasterIdLst>
  <p:sldIdLst>
    <p:sldId id="304" r:id="rId2"/>
    <p:sldId id="303" r:id="rId3"/>
    <p:sldId id="309" r:id="rId4"/>
    <p:sldId id="302" r:id="rId5"/>
    <p:sldId id="260" r:id="rId6"/>
    <p:sldId id="307" r:id="rId7"/>
    <p:sldId id="257" r:id="rId8"/>
    <p:sldId id="258" r:id="rId9"/>
    <p:sldId id="259"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E45"/>
    <a:srgbClr val="FFFF00"/>
    <a:srgbClr val="FF0000"/>
    <a:srgbClr val="0070C0"/>
    <a:srgbClr val="00B0F0"/>
    <a:srgbClr val="00B050"/>
    <a:srgbClr val="92D050"/>
    <a:srgbClr val="FFD200"/>
    <a:srgbClr val="FFD575"/>
    <a:srgbClr val="743E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a:tcStyle>
        <a:tcBdr/>
        <a:fill>
          <a:solidFill>
            <a:srgbClr val="E7E7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5701" autoAdjust="0"/>
  </p:normalViewPr>
  <p:slideViewPr>
    <p:cSldViewPr snapToGrid="0">
      <p:cViewPr varScale="1">
        <p:scale>
          <a:sx n="97" d="100"/>
          <a:sy n="97" d="100"/>
        </p:scale>
        <p:origin x="200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8" d="100"/>
          <a:sy n="98" d="100"/>
        </p:scale>
        <p:origin x="359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2B602F8-E5C9-4699-929C-C80ECB715A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F651CC7-9113-4F44-BF25-6F53E96E54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CC14A-7C43-47EC-9985-25A011DA89E1}" type="datetimeFigureOut">
              <a:rPr lang="de-DE" smtClean="0"/>
              <a:t>04.07.2025</a:t>
            </a:fld>
            <a:endParaRPr lang="de-DE"/>
          </a:p>
        </p:txBody>
      </p:sp>
      <p:sp>
        <p:nvSpPr>
          <p:cNvPr id="4" name="Fußzeilenplatzhalter 3">
            <a:extLst>
              <a:ext uri="{FF2B5EF4-FFF2-40B4-BE49-F238E27FC236}">
                <a16:creationId xmlns:a16="http://schemas.microsoft.com/office/drawing/2014/main" id="{9D57437D-A77C-4A27-AB00-3C6CAFD143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55AFFC69-9398-49CD-B41C-30FF51FF4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EE00F-6B51-453E-953C-8DF70FA2D240}" type="slidenum">
              <a:rPr lang="de-DE" smtClean="0"/>
              <a:t>‹Nr.›</a:t>
            </a:fld>
            <a:endParaRPr lang="de-DE"/>
          </a:p>
        </p:txBody>
      </p:sp>
    </p:spTree>
    <p:extLst>
      <p:ext uri="{BB962C8B-B14F-4D97-AF65-F5344CB8AC3E}">
        <p14:creationId xmlns:p14="http://schemas.microsoft.com/office/powerpoint/2010/main" val="21985365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143000" y="685800"/>
            <a:ext cx="4572000" cy="3429000"/>
          </a:xfrm>
          <a:prstGeom prst="rect">
            <a:avLst/>
          </a:prstGeom>
        </p:spPr>
        <p:txBody>
          <a:bodyPr/>
          <a:lstStyle/>
          <a:p>
            <a:endParaRPr/>
          </a:p>
        </p:txBody>
      </p:sp>
      <p:sp>
        <p:nvSpPr>
          <p:cNvPr id="93" name="Shape 93"/>
          <p:cNvSpPr>
            <a:spLocks noGrp="1"/>
          </p:cNvSpPr>
          <p:nvPr>
            <p:ph type="body" sz="quarter" idx="1"/>
          </p:nvPr>
        </p:nvSpPr>
        <p:spPr>
          <a:xfrm>
            <a:off x="381000" y="4343400"/>
            <a:ext cx="6096000" cy="4114800"/>
          </a:xfrm>
          <a:prstGeom prst="rect">
            <a:avLst/>
          </a:prstGeom>
        </p:spPr>
        <p:txBody>
          <a:bodyPr/>
          <a:lstStyle/>
          <a:p>
            <a:endParaRPr dirty="0"/>
          </a:p>
        </p:txBody>
      </p:sp>
      <p:sp>
        <p:nvSpPr>
          <p:cNvPr id="3" name="Foliennummernplatzhalter 2">
            <a:extLst>
              <a:ext uri="{FF2B5EF4-FFF2-40B4-BE49-F238E27FC236}">
                <a16:creationId xmlns:a16="http://schemas.microsoft.com/office/drawing/2014/main" id="{5B415136-ADF9-41A3-9E46-B7D42862B8A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60D63-8027-4093-9EEC-4D77EE8E3B28}" type="slidenum">
              <a:rPr lang="de-DE" smtClean="0"/>
              <a:t>‹Nr.›</a:t>
            </a:fld>
            <a:endParaRPr lang="de-DE"/>
          </a:p>
        </p:txBody>
      </p:sp>
    </p:spTree>
  </p:cSld>
  <p:clrMap bg1="lt1" tx1="dk1" bg2="lt2" tx2="dk2" accent1="accent1" accent2="accent2" accent3="accent3" accent4="accent4" accent5="accent5" accent6="accent6" hlink="hlink" folHlink="folHlink"/>
  <p:hf hdr="0" ftr="0" dt="0"/>
  <p:notesStyle>
    <a:lvl1pPr latinLnBrk="0">
      <a:spcBef>
        <a:spcPts val="400"/>
      </a:spcBef>
      <a:defRPr sz="16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 name="Shape 100"/>
          <p:cNvSpPr>
            <a:spLocks noGrp="1"/>
          </p:cNvSpPr>
          <p:nvPr>
            <p:ph type="body" sz="quarter" idx="1"/>
          </p:nvPr>
        </p:nvSpPr>
        <p:spPr>
          <a:prstGeom prst="rect">
            <a:avLst/>
          </a:prstGeom>
        </p:spPr>
        <p:txBody>
          <a:bodyPr/>
          <a:lstStyle/>
          <a:p>
            <a:r>
              <a:rPr lang="de-DE" dirty="0"/>
              <a:t>Der Förderverein Afridunga e.V. hat seinen Sitz in </a:t>
            </a:r>
            <a:r>
              <a:rPr lang="de-DE" dirty="0" err="1"/>
              <a:t>Hohberg</a:t>
            </a:r>
            <a:r>
              <a:rPr lang="de-DE" dirty="0"/>
              <a:t> in der Nähe von Offenburg. </a:t>
            </a:r>
          </a:p>
          <a:p>
            <a:r>
              <a:rPr lang="de-DE" dirty="0"/>
              <a:t>Der Verein ist komplett ehrenamtlich aktiv und es werden alle Spenden in die Arbeit des geförderten Waisenhauses in Kenia gesteckt.</a:t>
            </a:r>
          </a:p>
          <a:p>
            <a:endParaRPr dirty="0"/>
          </a:p>
        </p:txBody>
      </p:sp>
    </p:spTree>
    <p:extLst>
      <p:ext uri="{BB962C8B-B14F-4D97-AF65-F5344CB8AC3E}">
        <p14:creationId xmlns:p14="http://schemas.microsoft.com/office/powerpoint/2010/main" val="78368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lang="de-DE" dirty="0"/>
              <a:t>Im A</a:t>
            </a:r>
            <a:r>
              <a:rPr dirty="0" err="1"/>
              <a:t>ugust</a:t>
            </a:r>
            <a:r>
              <a:rPr dirty="0"/>
              <a:t> 2011 </a:t>
            </a:r>
            <a:r>
              <a:rPr lang="de-DE" dirty="0"/>
              <a:t>hat eine </a:t>
            </a:r>
            <a:r>
              <a:rPr dirty="0"/>
              <a:t>Gruppe von </a:t>
            </a:r>
            <a:r>
              <a:rPr dirty="0" err="1"/>
              <a:t>neun</a:t>
            </a:r>
            <a:r>
              <a:rPr dirty="0"/>
              <a:t> </a:t>
            </a:r>
            <a:r>
              <a:rPr dirty="0" err="1"/>
              <a:t>Vereinsmitgliedern</a:t>
            </a:r>
            <a:r>
              <a:rPr dirty="0"/>
              <a:t> </a:t>
            </a:r>
            <a:r>
              <a:rPr lang="de-DE" dirty="0"/>
              <a:t>das</a:t>
            </a:r>
            <a:r>
              <a:rPr dirty="0"/>
              <a:t> </a:t>
            </a:r>
            <a:r>
              <a:rPr dirty="0" err="1"/>
              <a:t>kenianische</a:t>
            </a:r>
            <a:r>
              <a:rPr dirty="0"/>
              <a:t> </a:t>
            </a:r>
            <a:r>
              <a:rPr dirty="0" err="1"/>
              <a:t>Partnerprojekt</a:t>
            </a:r>
            <a:r>
              <a:rPr dirty="0"/>
              <a:t> Sheryl's Orphans Children Home</a:t>
            </a:r>
            <a:r>
              <a:rPr lang="de-DE" dirty="0"/>
              <a:t> für ca. 3 Wochen</a:t>
            </a:r>
            <a:r>
              <a:rPr dirty="0"/>
              <a:t> </a:t>
            </a:r>
            <a:r>
              <a:rPr dirty="0" err="1"/>
              <a:t>besucht</a:t>
            </a:r>
            <a:r>
              <a:rPr dirty="0"/>
              <a:t>. </a:t>
            </a:r>
            <a:r>
              <a:rPr dirty="0" err="1"/>
              <a:t>Während</a:t>
            </a:r>
            <a:r>
              <a:rPr dirty="0"/>
              <a:t> </a:t>
            </a:r>
            <a:r>
              <a:rPr dirty="0" err="1"/>
              <a:t>dieser</a:t>
            </a:r>
            <a:r>
              <a:rPr dirty="0"/>
              <a:t> </a:t>
            </a:r>
            <a:r>
              <a:rPr dirty="0" err="1"/>
              <a:t>Reise</a:t>
            </a:r>
            <a:r>
              <a:rPr dirty="0"/>
              <a:t> </a:t>
            </a:r>
            <a:r>
              <a:rPr dirty="0" err="1"/>
              <a:t>konnten</a:t>
            </a:r>
            <a:r>
              <a:rPr dirty="0"/>
              <a:t> </a:t>
            </a:r>
            <a:r>
              <a:rPr lang="de-DE" dirty="0"/>
              <a:t>sie</a:t>
            </a:r>
            <a:r>
              <a:rPr dirty="0"/>
              <a:t> </a:t>
            </a:r>
            <a:r>
              <a:rPr dirty="0" err="1"/>
              <a:t>hautnah</a:t>
            </a:r>
            <a:r>
              <a:rPr dirty="0"/>
              <a:t> den </a:t>
            </a:r>
            <a:r>
              <a:rPr dirty="0" err="1"/>
              <a:t>Alltag</a:t>
            </a:r>
            <a:r>
              <a:rPr dirty="0"/>
              <a:t> der </a:t>
            </a:r>
            <a:r>
              <a:rPr dirty="0" err="1"/>
              <a:t>dortigen</a:t>
            </a:r>
            <a:r>
              <a:rPr dirty="0"/>
              <a:t> </a:t>
            </a:r>
            <a:r>
              <a:rPr dirty="0" err="1"/>
              <a:t>Waisenkinder</a:t>
            </a:r>
            <a:r>
              <a:rPr dirty="0"/>
              <a:t> und </a:t>
            </a:r>
            <a:r>
              <a:rPr dirty="0" err="1"/>
              <a:t>Verantwortlichen</a:t>
            </a:r>
            <a:r>
              <a:rPr dirty="0"/>
              <a:t> </a:t>
            </a:r>
            <a:r>
              <a:rPr dirty="0" err="1"/>
              <a:t>miterleben</a:t>
            </a:r>
            <a:r>
              <a:rPr dirty="0"/>
              <a:t>, den </a:t>
            </a:r>
            <a:r>
              <a:rPr dirty="0" err="1"/>
              <a:t>Unterricht</a:t>
            </a:r>
            <a:r>
              <a:rPr dirty="0"/>
              <a:t> </a:t>
            </a:r>
            <a:r>
              <a:rPr dirty="0" err="1"/>
              <a:t>besuchen</a:t>
            </a:r>
            <a:r>
              <a:rPr dirty="0"/>
              <a:t>, </a:t>
            </a:r>
            <a:r>
              <a:rPr dirty="0" err="1"/>
              <a:t>gemeinsam</a:t>
            </a:r>
            <a:r>
              <a:rPr dirty="0"/>
              <a:t> </a:t>
            </a:r>
            <a:r>
              <a:rPr dirty="0" err="1"/>
              <a:t>mit</a:t>
            </a:r>
            <a:r>
              <a:rPr dirty="0"/>
              <a:t> den </a:t>
            </a:r>
            <a:r>
              <a:rPr dirty="0" err="1"/>
              <a:t>Kindern</a:t>
            </a:r>
            <a:r>
              <a:rPr dirty="0"/>
              <a:t> </a:t>
            </a:r>
            <a:r>
              <a:rPr dirty="0" err="1"/>
              <a:t>spielen</a:t>
            </a:r>
            <a:r>
              <a:rPr dirty="0"/>
              <a:t> und den </a:t>
            </a:r>
            <a:r>
              <a:rPr dirty="0" err="1"/>
              <a:t>Bau</a:t>
            </a:r>
            <a:r>
              <a:rPr dirty="0"/>
              <a:t> der </a:t>
            </a:r>
            <a:r>
              <a:rPr dirty="0" err="1"/>
              <a:t>Küche</a:t>
            </a:r>
            <a:r>
              <a:rPr dirty="0"/>
              <a:t> und des </a:t>
            </a:r>
            <a:r>
              <a:rPr dirty="0" err="1"/>
              <a:t>Speiseraums</a:t>
            </a:r>
            <a:r>
              <a:rPr dirty="0"/>
              <a:t> </a:t>
            </a:r>
            <a:r>
              <a:rPr dirty="0" err="1"/>
              <a:t>verfolgen</a:t>
            </a: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Die Kinder waren vor allem mit Seifenblasen und Luftballons zu begeistern.</a:t>
            </a:r>
          </a:p>
          <a:p>
            <a:endParaRPr/>
          </a:p>
          <a:p>
            <a:r>
              <a:t>Ein Fußballspiel gegen die Dorfjugend von Port Victoria stand auch auf dem Programm.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1143000" y="685800"/>
            <a:ext cx="4572000" cy="3429000"/>
          </a:xfrm>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r>
              <a:t>Impressionen vom Projektbesuch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Mit den zur Verfügung stehenden Geldspenden wurden gemeinsam auf dem Markt Lebensmittel wie Mais, Bohnen, Mehl, Reis, Öl und Zucker sowie Seife und Streichhölzer eingekauft. Mama Rosemary freute sich riesig, dass hiermit wieder der Bedarf für die Kinder für die nächsten Monate gedeckt war.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In den nächsten Jahren folgten verschiedene Besuch von den ersten Volontäre, die bei der Betreuung der Kinder unterstützen.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Die Schule von Sheryl’s etablierte sich mehr und mehr als die Schule mit der besten Unterrichtsqualität und den besten Ergebnissen in der Region.</a:t>
            </a:r>
          </a:p>
          <a:p>
            <a:endParaRPr/>
          </a:p>
          <a:p>
            <a:r>
              <a:t>Aber auch Spaß und Spiel kommen bei Sheryl’s nicht zu kurz. Fußball und Basketball stehen hier ganz hoch im Kurs.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err="1"/>
              <a:t>Nach</a:t>
            </a:r>
            <a:r>
              <a:rPr dirty="0"/>
              <a:t> der </a:t>
            </a:r>
            <a:r>
              <a:rPr dirty="0" err="1"/>
              <a:t>Vereinsgründung</a:t>
            </a:r>
            <a:r>
              <a:rPr dirty="0"/>
              <a:t> </a:t>
            </a:r>
            <a:r>
              <a:rPr dirty="0" err="1"/>
              <a:t>im</a:t>
            </a:r>
            <a:r>
              <a:rPr dirty="0"/>
              <a:t> </a:t>
            </a:r>
            <a:r>
              <a:rPr dirty="0" err="1"/>
              <a:t>Jahr</a:t>
            </a:r>
            <a:r>
              <a:rPr dirty="0"/>
              <a:t> 2009 </a:t>
            </a:r>
            <a:r>
              <a:rPr dirty="0" err="1"/>
              <a:t>wurde</a:t>
            </a:r>
            <a:r>
              <a:rPr dirty="0"/>
              <a:t> </a:t>
            </a:r>
            <a:r>
              <a:rPr dirty="0" err="1"/>
              <a:t>mit</a:t>
            </a:r>
            <a:r>
              <a:rPr dirty="0"/>
              <a:t> </a:t>
            </a:r>
            <a:r>
              <a:rPr dirty="0" err="1"/>
              <a:t>einem</a:t>
            </a:r>
            <a:r>
              <a:rPr dirty="0"/>
              <a:t> </a:t>
            </a:r>
            <a:r>
              <a:rPr dirty="0" err="1"/>
              <a:t>zinslosen</a:t>
            </a:r>
            <a:r>
              <a:rPr dirty="0"/>
              <a:t> </a:t>
            </a:r>
            <a:r>
              <a:rPr dirty="0" err="1"/>
              <a:t>Darlehen</a:t>
            </a:r>
            <a:r>
              <a:rPr dirty="0"/>
              <a:t> in </a:t>
            </a:r>
            <a:r>
              <a:rPr dirty="0" err="1"/>
              <a:t>Höhe</a:t>
            </a:r>
            <a:r>
              <a:rPr dirty="0"/>
              <a:t> von 5.000 Euro </a:t>
            </a:r>
            <a:r>
              <a:rPr dirty="0" err="1"/>
              <a:t>ein</a:t>
            </a:r>
            <a:r>
              <a:rPr dirty="0"/>
              <a:t> </a:t>
            </a:r>
            <a:r>
              <a:rPr dirty="0" err="1"/>
              <a:t>zusätzliches</a:t>
            </a:r>
            <a:r>
              <a:rPr dirty="0"/>
              <a:t> </a:t>
            </a:r>
            <a:r>
              <a:rPr dirty="0" err="1"/>
              <a:t>Stück</a:t>
            </a:r>
            <a:r>
              <a:rPr dirty="0"/>
              <a:t> Land für das </a:t>
            </a:r>
            <a:r>
              <a:rPr dirty="0" err="1"/>
              <a:t>Waisenhaus</a:t>
            </a:r>
            <a:r>
              <a:rPr dirty="0"/>
              <a:t> </a:t>
            </a:r>
            <a:r>
              <a:rPr dirty="0" err="1"/>
              <a:t>erworben</a:t>
            </a:r>
            <a:r>
              <a:rPr dirty="0"/>
              <a:t>. </a:t>
            </a:r>
          </a:p>
          <a:p>
            <a:endParaRPr dirty="0"/>
          </a:p>
          <a:p>
            <a:r>
              <a:rPr dirty="0"/>
              <a:t>Die </a:t>
            </a:r>
            <a:r>
              <a:rPr dirty="0" err="1"/>
              <a:t>erste</a:t>
            </a:r>
            <a:r>
              <a:rPr dirty="0"/>
              <a:t> </a:t>
            </a:r>
            <a:r>
              <a:rPr dirty="0" err="1"/>
              <a:t>Baumaßnahme</a:t>
            </a:r>
            <a:r>
              <a:rPr dirty="0"/>
              <a:t> </a:t>
            </a:r>
            <a:r>
              <a:rPr dirty="0" err="1"/>
              <a:t>erfolgte</a:t>
            </a:r>
            <a:r>
              <a:rPr dirty="0"/>
              <a:t> </a:t>
            </a:r>
            <a:r>
              <a:rPr dirty="0" err="1"/>
              <a:t>im</a:t>
            </a:r>
            <a:r>
              <a:rPr dirty="0"/>
              <a:t> </a:t>
            </a:r>
            <a:r>
              <a:rPr dirty="0" err="1"/>
              <a:t>Jahr</a:t>
            </a:r>
            <a:r>
              <a:rPr dirty="0"/>
              <a:t> 2011 </a:t>
            </a:r>
            <a:r>
              <a:rPr dirty="0" err="1"/>
              <a:t>mit</a:t>
            </a:r>
            <a:r>
              <a:rPr dirty="0"/>
              <a:t> dem </a:t>
            </a:r>
            <a:r>
              <a:rPr dirty="0" err="1"/>
              <a:t>Bau</a:t>
            </a:r>
            <a:r>
              <a:rPr dirty="0"/>
              <a:t> </a:t>
            </a:r>
            <a:r>
              <a:rPr dirty="0" err="1"/>
              <a:t>einer</a:t>
            </a:r>
            <a:r>
              <a:rPr dirty="0"/>
              <a:t> </a:t>
            </a:r>
            <a:r>
              <a:rPr dirty="0" err="1"/>
              <a:t>Küche</a:t>
            </a:r>
            <a:r>
              <a:rPr dirty="0"/>
              <a:t> und </a:t>
            </a:r>
            <a:r>
              <a:rPr dirty="0" err="1"/>
              <a:t>einem</a:t>
            </a:r>
            <a:r>
              <a:rPr dirty="0"/>
              <a:t> </a:t>
            </a:r>
            <a:r>
              <a:rPr dirty="0" err="1"/>
              <a:t>Speiseraum</a:t>
            </a:r>
            <a:r>
              <a:rPr dirty="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43000" y="685800"/>
            <a:ext cx="4572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Die Baustelle wurde beim gemeinsamen Projektbesuch der Gruppe begutachtet.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Stolz präsentieren die Verantwortlichen von Sheryl’s inklusive Köchin sowie die Waisenkinder die neuen Räumlichkeiten.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1143000" y="685800"/>
            <a:ext cx="4572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In den nächsten Jahren konnten mit der Unterstützung von Afridunga weitere Baumaßnahmen umgesetzt werden. Es folgten mehrere Klassenräume, jeweils ein Schlafraum für Jungen und Mädchen und ein Brunnen. Um den weiteren Bedarf an Klassenräumen für die steigende Anzahl der Waisenkinder zu decken, hatte sich Mama Rosemary entschieden, sich ihre Rente auszahlen zu lassen und damit weitere Klassenräume zu bauen - eines von vielen Beispielen, mit wie viel Herzblut, Zeit, Energie und finanziellen Mittel sie sich für die Waisenkinder von Port Victoria einsetzt.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 name="Shape 100"/>
          <p:cNvSpPr>
            <a:spLocks noGrp="1"/>
          </p:cNvSpPr>
          <p:nvPr>
            <p:ph type="body" sz="quarter" idx="1"/>
          </p:nvPr>
        </p:nvSpPr>
        <p:spPr>
          <a:prstGeom prst="rect">
            <a:avLst/>
          </a:prstGeom>
        </p:spPr>
        <p:txBody>
          <a:bodyPr/>
          <a:lstStyle/>
          <a:p>
            <a:r>
              <a:rPr lang="de-DE" dirty="0"/>
              <a:t>Seit 2020 sammelt das FORUM älterwerden Spenden für Afridunga und gibt diese gesammelt komplett weiter.</a:t>
            </a:r>
          </a:p>
          <a:p>
            <a:r>
              <a:rPr lang="de-DE" dirty="0"/>
              <a:t>Das FORUM älterwerden stellt dann auch die Spendenquittungen aus und kann so den Verwaltungsaufwand der ehrenamtlichen Mitglieder des Fördervereins Afridunga etwas schmälern.</a:t>
            </a:r>
            <a:endParaRPr dirty="0"/>
          </a:p>
        </p:txBody>
      </p:sp>
    </p:spTree>
    <p:extLst>
      <p:ext uri="{BB962C8B-B14F-4D97-AF65-F5344CB8AC3E}">
        <p14:creationId xmlns:p14="http://schemas.microsoft.com/office/powerpoint/2010/main" val="175825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Die Waisenkinder von Sheryl’s in der Hofpause. In dem fertig gestellten Gebäude befinden sich die beiden Schlafräume für ca. 30 Jungen und 30 Mädchen, die keinerlei Verwandte in Port Victoria und Umgebung mehr haben. Die anderen Waisenkinder verbringen die Nächte und Wochenenden bei ihren Großeltern, Tante oder Onkel. Rechts hinten entstehen weiter Klassenräume für den Kindergarten von Sheryl’s.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1143000" y="685800"/>
            <a:ext cx="4572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Auf dem eigenen Grundstück bauen die Fachkräfte und Kinder Obst und Gemüse an. Vor allem Tomaten, Zwiebeln und ein Spinat ähnliches Gemüse finden regelmäßig den Weg in den Kochtopf.</a:t>
            </a:r>
          </a:p>
          <a:p>
            <a:endParaRPr/>
          </a:p>
          <a:p>
            <a:r>
              <a:t>Andere Lebensmittel werden auf dem Markt hinzu gekauft.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rPr dirty="0" err="1"/>
              <a:t>Im</a:t>
            </a:r>
            <a:r>
              <a:rPr dirty="0"/>
              <a:t> </a:t>
            </a:r>
            <a:r>
              <a:rPr dirty="0" err="1"/>
              <a:t>Jahr</a:t>
            </a:r>
            <a:r>
              <a:rPr dirty="0"/>
              <a:t> 2021 k</a:t>
            </a:r>
            <a:r>
              <a:rPr lang="de-DE" dirty="0"/>
              <a:t>o</a:t>
            </a:r>
            <a:r>
              <a:rPr dirty="0" err="1"/>
              <a:t>nnte</a:t>
            </a:r>
            <a:r>
              <a:rPr dirty="0"/>
              <a:t> die </a:t>
            </a:r>
            <a:r>
              <a:rPr dirty="0" err="1"/>
              <a:t>erste</a:t>
            </a:r>
            <a:r>
              <a:rPr dirty="0"/>
              <a:t> </a:t>
            </a:r>
            <a:r>
              <a:rPr dirty="0" err="1"/>
              <a:t>Solaranlage</a:t>
            </a:r>
            <a:r>
              <a:rPr dirty="0"/>
              <a:t> </a:t>
            </a:r>
            <a:r>
              <a:rPr dirty="0" err="1"/>
              <a:t>installiert</a:t>
            </a:r>
            <a:r>
              <a:rPr dirty="0"/>
              <a:t> werden. </a:t>
            </a:r>
            <a:r>
              <a:rPr dirty="0" err="1"/>
              <a:t>Gleichzeitig</a:t>
            </a:r>
            <a:r>
              <a:rPr dirty="0"/>
              <a:t> </a:t>
            </a:r>
            <a:r>
              <a:rPr dirty="0" err="1"/>
              <a:t>wurden</a:t>
            </a:r>
            <a:r>
              <a:rPr dirty="0"/>
              <a:t> die </a:t>
            </a:r>
            <a:r>
              <a:rPr dirty="0" err="1"/>
              <a:t>ersten</a:t>
            </a:r>
            <a:r>
              <a:rPr dirty="0"/>
              <a:t> </a:t>
            </a:r>
            <a:r>
              <a:rPr dirty="0" err="1"/>
              <a:t>Klassenräume</a:t>
            </a:r>
            <a:r>
              <a:rPr dirty="0"/>
              <a:t> </a:t>
            </a:r>
            <a:r>
              <a:rPr dirty="0" err="1"/>
              <a:t>saniert</a:t>
            </a:r>
            <a:r>
              <a:rPr dirty="0"/>
              <a:t> und </a:t>
            </a:r>
            <a:r>
              <a:rPr dirty="0" err="1"/>
              <a:t>weitere</a:t>
            </a:r>
            <a:r>
              <a:rPr dirty="0"/>
              <a:t> </a:t>
            </a:r>
            <a:r>
              <a:rPr dirty="0" err="1"/>
              <a:t>Stühle</a:t>
            </a:r>
            <a:r>
              <a:rPr dirty="0"/>
              <a:t> und </a:t>
            </a:r>
            <a:r>
              <a:rPr dirty="0" err="1"/>
              <a:t>Tische</a:t>
            </a:r>
            <a:r>
              <a:rPr dirty="0"/>
              <a:t> </a:t>
            </a:r>
            <a:r>
              <a:rPr dirty="0" err="1"/>
              <a:t>angeschafft</a:t>
            </a:r>
            <a:r>
              <a:rPr dirty="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Außerdem erfolgte ein weiterer Anbau mit einem Computerraum und einer Bibliothek, um den Vorgaben der kenianischen Regierung zu entsprechen und den Unterricht bis Klasse 8 für die Waisenkinder anbieten zu können.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1143000" y="685800"/>
            <a:ext cx="4572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Im Jahr 2022 hat die erste Abschlussklasse (8. Klasse der Grundschule) erstmals die staatlichen Prüfungen absolviert und gleich als beste Schule in der Region abgeschnitten. Die beeindruckende Unterrichtsqualität hat sich bereits hierum gesprochen, sodass mehr und mehr Eltern (darunter Ärzte, Politiker und Lehrer:innen) ihre Kinder in der Schule von Sheryl’s anmelden möchten. Mit den Schulgebühren, die für nicht-Waisenkindern erhoben werden, werden ein Teil der laufenden Kosten wie Stifte, Kreide, Hefte und Bücher finanziert.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1143000" y="685800"/>
            <a:ext cx="4572000" cy="3429000"/>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Die älteren Waisenkinder, die die Grundschule erfolgreich abgeschlossen haben, können eine weiterführende Schule besuchen. Insgesamt wechseln Anfang 2024 wieder 23 Schüler:innen auf eine weiterführende Schule. Die Finanzierung übernimmt Afridunga. Da wir für diese Schüler:innen zum Teil noch keine Paten- bzw. Bildungspartnerschaften haben, wäre unser Förderverein für jede Unterstützung sehr dankbar. Paten- bzw. Bildungspartnerschaften sind ab 12 Euro/Monat möglich. Für die Finanzierung eines Schulplatzes auf einer externen, weiterführenden Schule sind ca. 50 Euro/Monat und Kind notwendig.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1143000" y="685800"/>
            <a:ext cx="4572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rPr dirty="0" err="1"/>
              <a:t>Zur</a:t>
            </a:r>
            <a:r>
              <a:rPr dirty="0"/>
              <a:t> </a:t>
            </a:r>
            <a:r>
              <a:rPr dirty="0" err="1"/>
              <a:t>Betreuung</a:t>
            </a:r>
            <a:r>
              <a:rPr dirty="0"/>
              <a:t> der ca. 300 </a:t>
            </a:r>
            <a:r>
              <a:rPr dirty="0" err="1"/>
              <a:t>Waisenkinder</a:t>
            </a:r>
            <a:r>
              <a:rPr dirty="0"/>
              <a:t> </a:t>
            </a:r>
            <a:r>
              <a:rPr dirty="0" err="1"/>
              <a:t>trägt</a:t>
            </a:r>
            <a:r>
              <a:rPr dirty="0"/>
              <a:t> der </a:t>
            </a:r>
            <a:r>
              <a:rPr dirty="0" err="1"/>
              <a:t>Förderverein</a:t>
            </a:r>
            <a:r>
              <a:rPr lang="de-DE" dirty="0"/>
              <a:t> Afridunga</a:t>
            </a:r>
            <a:r>
              <a:rPr dirty="0"/>
              <a:t> </a:t>
            </a:r>
            <a:r>
              <a:rPr dirty="0" err="1"/>
              <a:t>ein</a:t>
            </a:r>
            <a:r>
              <a:rPr lang="de-DE" dirty="0"/>
              <a:t>en</a:t>
            </a:r>
            <a:r>
              <a:rPr dirty="0"/>
              <a:t> </a:t>
            </a:r>
            <a:r>
              <a:rPr dirty="0" err="1"/>
              <a:t>Großteil</a:t>
            </a:r>
            <a:r>
              <a:rPr dirty="0"/>
              <a:t> der </a:t>
            </a:r>
            <a:r>
              <a:rPr dirty="0" err="1"/>
              <a:t>Personalkosten</a:t>
            </a:r>
            <a:r>
              <a:rPr dirty="0"/>
              <a:t> für </a:t>
            </a:r>
            <a:r>
              <a:rPr dirty="0" err="1"/>
              <a:t>inzwischen</a:t>
            </a:r>
            <a:r>
              <a:rPr dirty="0"/>
              <a:t> 30 </a:t>
            </a:r>
            <a:r>
              <a:rPr dirty="0" err="1"/>
              <a:t>pädagogische</a:t>
            </a:r>
            <a:r>
              <a:rPr dirty="0"/>
              <a:t> und </a:t>
            </a:r>
            <a:r>
              <a:rPr dirty="0" err="1"/>
              <a:t>nicht-pädagogische</a:t>
            </a:r>
            <a:r>
              <a:rPr dirty="0"/>
              <a:t> (</a:t>
            </a:r>
            <a:r>
              <a:rPr dirty="0" err="1"/>
              <a:t>Köchin</a:t>
            </a:r>
            <a:r>
              <a:rPr dirty="0"/>
              <a:t>, </a:t>
            </a:r>
            <a:r>
              <a:rPr dirty="0" err="1"/>
              <a:t>Hausmutter</a:t>
            </a:r>
            <a:r>
              <a:rPr dirty="0"/>
              <a:t>, </a:t>
            </a:r>
            <a:r>
              <a:rPr dirty="0" err="1"/>
              <a:t>Fahrer</a:t>
            </a:r>
            <a:r>
              <a:rPr dirty="0"/>
              <a:t>, </a:t>
            </a:r>
            <a:r>
              <a:rPr dirty="0" err="1"/>
              <a:t>Wachmann</a:t>
            </a:r>
            <a:r>
              <a:rPr dirty="0"/>
              <a:t>) </a:t>
            </a:r>
            <a:r>
              <a:rPr dirty="0" err="1"/>
              <a:t>Fachkräfte</a:t>
            </a:r>
            <a:r>
              <a:rPr dirty="0"/>
              <a:t>. </a:t>
            </a:r>
            <a:r>
              <a:rPr dirty="0" err="1"/>
              <a:t>Gleichzeitig</a:t>
            </a:r>
            <a:r>
              <a:rPr dirty="0"/>
              <a:t> </a:t>
            </a:r>
            <a:r>
              <a:rPr dirty="0" err="1"/>
              <a:t>leistet</a:t>
            </a:r>
            <a:r>
              <a:rPr dirty="0"/>
              <a:t> die </a:t>
            </a:r>
            <a:r>
              <a:rPr dirty="0" err="1"/>
              <a:t>Familie</a:t>
            </a:r>
            <a:r>
              <a:rPr dirty="0"/>
              <a:t> von Mama Rosemary </a:t>
            </a:r>
            <a:r>
              <a:rPr dirty="0" err="1"/>
              <a:t>hier</a:t>
            </a:r>
            <a:r>
              <a:rPr dirty="0"/>
              <a:t> </a:t>
            </a:r>
            <a:r>
              <a:rPr dirty="0" err="1"/>
              <a:t>einen</a:t>
            </a:r>
            <a:r>
              <a:rPr dirty="0"/>
              <a:t> </a:t>
            </a:r>
            <a:r>
              <a:rPr dirty="0" err="1"/>
              <a:t>gewissen</a:t>
            </a:r>
            <a:r>
              <a:rPr dirty="0"/>
              <a:t> </a:t>
            </a:r>
            <a:r>
              <a:rPr dirty="0" err="1"/>
              <a:t>Eigenbeitrag</a:t>
            </a:r>
            <a:r>
              <a:rPr dirty="0"/>
              <a:t>. Das </a:t>
            </a:r>
            <a:r>
              <a:rPr dirty="0" err="1"/>
              <a:t>durchschnittliche</a:t>
            </a:r>
            <a:r>
              <a:rPr dirty="0"/>
              <a:t> </a:t>
            </a:r>
            <a:r>
              <a:rPr dirty="0" err="1"/>
              <a:t>monatliche</a:t>
            </a:r>
            <a:r>
              <a:rPr dirty="0"/>
              <a:t> </a:t>
            </a:r>
            <a:r>
              <a:rPr dirty="0" err="1"/>
              <a:t>Gehalt</a:t>
            </a:r>
            <a:r>
              <a:rPr dirty="0"/>
              <a:t> pro </a:t>
            </a:r>
            <a:r>
              <a:rPr dirty="0" err="1"/>
              <a:t>Fachkraft</a:t>
            </a:r>
            <a:r>
              <a:rPr dirty="0"/>
              <a:t> </a:t>
            </a:r>
            <a:r>
              <a:rPr dirty="0" err="1"/>
              <a:t>liegt</a:t>
            </a:r>
            <a:r>
              <a:rPr dirty="0"/>
              <a:t> </a:t>
            </a:r>
            <a:r>
              <a:rPr dirty="0" err="1"/>
              <a:t>derzeit</a:t>
            </a:r>
            <a:r>
              <a:rPr dirty="0"/>
              <a:t> </a:t>
            </a:r>
            <a:r>
              <a:rPr dirty="0" err="1"/>
              <a:t>bei</a:t>
            </a:r>
            <a:r>
              <a:rPr dirty="0"/>
              <a:t> 130 bis 140 Euro.</a:t>
            </a:r>
          </a:p>
          <a:p>
            <a:r>
              <a:rPr dirty="0" err="1"/>
              <a:t>Neben</a:t>
            </a:r>
            <a:r>
              <a:rPr dirty="0"/>
              <a:t> dem </a:t>
            </a:r>
            <a:r>
              <a:rPr dirty="0" err="1"/>
              <a:t>Schwerpunkt</a:t>
            </a:r>
            <a:r>
              <a:rPr dirty="0"/>
              <a:t> auf </a:t>
            </a:r>
            <a:r>
              <a:rPr dirty="0" err="1"/>
              <a:t>Bildung</a:t>
            </a:r>
            <a:r>
              <a:rPr dirty="0"/>
              <a:t> </a:t>
            </a:r>
            <a:r>
              <a:rPr dirty="0" err="1"/>
              <a:t>legt</a:t>
            </a:r>
            <a:r>
              <a:rPr dirty="0"/>
              <a:t> Sheryl’s </a:t>
            </a:r>
            <a:r>
              <a:rPr dirty="0" err="1"/>
              <a:t>einen</a:t>
            </a:r>
            <a:r>
              <a:rPr dirty="0"/>
              <a:t> </a:t>
            </a:r>
            <a:r>
              <a:rPr dirty="0" err="1"/>
              <a:t>großen</a:t>
            </a:r>
            <a:r>
              <a:rPr dirty="0"/>
              <a:t> Wert auf die </a:t>
            </a:r>
            <a:r>
              <a:rPr dirty="0" err="1"/>
              <a:t>ganzheitliche</a:t>
            </a:r>
            <a:r>
              <a:rPr dirty="0"/>
              <a:t> </a:t>
            </a:r>
            <a:r>
              <a:rPr dirty="0" err="1"/>
              <a:t>Förderung</a:t>
            </a:r>
            <a:r>
              <a:rPr dirty="0"/>
              <a:t> und </a:t>
            </a:r>
            <a:r>
              <a:rPr dirty="0" err="1"/>
              <a:t>Versorgung</a:t>
            </a:r>
            <a:r>
              <a:rPr dirty="0"/>
              <a:t> der </a:t>
            </a:r>
            <a:r>
              <a:rPr dirty="0" err="1"/>
              <a:t>Waisenkinder</a:t>
            </a:r>
            <a:r>
              <a:rPr dirty="0"/>
              <a:t>. </a:t>
            </a:r>
            <a:r>
              <a:rPr dirty="0" err="1"/>
              <a:t>Somit</a:t>
            </a:r>
            <a:r>
              <a:rPr dirty="0"/>
              <a:t> werden </a:t>
            </a:r>
            <a:r>
              <a:rPr dirty="0" err="1"/>
              <a:t>aktuell</a:t>
            </a:r>
            <a:r>
              <a:rPr dirty="0"/>
              <a:t> ca. 1.000 Euro </a:t>
            </a:r>
            <a:r>
              <a:rPr dirty="0" err="1"/>
              <a:t>jede</a:t>
            </a:r>
            <a:r>
              <a:rPr dirty="0"/>
              <a:t> </a:t>
            </a:r>
            <a:r>
              <a:rPr dirty="0" err="1"/>
              <a:t>Woche</a:t>
            </a:r>
            <a:r>
              <a:rPr dirty="0"/>
              <a:t> </a:t>
            </a:r>
            <a:r>
              <a:rPr dirty="0" err="1"/>
              <a:t>zur</a:t>
            </a:r>
            <a:r>
              <a:rPr dirty="0"/>
              <a:t> </a:t>
            </a:r>
            <a:r>
              <a:rPr dirty="0" err="1"/>
              <a:t>Versorgung</a:t>
            </a:r>
            <a:r>
              <a:rPr dirty="0"/>
              <a:t> der 300 </a:t>
            </a:r>
            <a:r>
              <a:rPr dirty="0" err="1"/>
              <a:t>Waisenkinder</a:t>
            </a:r>
            <a:r>
              <a:rPr dirty="0"/>
              <a:t> </a:t>
            </a:r>
            <a:r>
              <a:rPr dirty="0" err="1"/>
              <a:t>mit</a:t>
            </a:r>
            <a:r>
              <a:rPr dirty="0"/>
              <a:t> </a:t>
            </a:r>
            <a:r>
              <a:rPr dirty="0" err="1"/>
              <a:t>Grundnahrungsmittel</a:t>
            </a:r>
            <a:r>
              <a:rPr dirty="0"/>
              <a:t> (</a:t>
            </a:r>
            <a:r>
              <a:rPr dirty="0" err="1"/>
              <a:t>Mais</a:t>
            </a:r>
            <a:r>
              <a:rPr dirty="0"/>
              <a:t>, </a:t>
            </a:r>
            <a:r>
              <a:rPr dirty="0" err="1"/>
              <a:t>Bohnen</a:t>
            </a:r>
            <a:r>
              <a:rPr dirty="0"/>
              <a:t>, Reis, Zucker, </a:t>
            </a:r>
            <a:r>
              <a:rPr dirty="0" err="1"/>
              <a:t>Mehl</a:t>
            </a:r>
            <a:r>
              <a:rPr dirty="0"/>
              <a:t> und </a:t>
            </a:r>
            <a:r>
              <a:rPr dirty="0" err="1"/>
              <a:t>Mungbohnen</a:t>
            </a:r>
            <a:r>
              <a:rPr dirty="0"/>
              <a:t>) </a:t>
            </a:r>
            <a:r>
              <a:rPr dirty="0" err="1"/>
              <a:t>benötigt</a:t>
            </a:r>
            <a:r>
              <a:rPr dirty="0"/>
              <a:t>. Dies </a:t>
            </a:r>
            <a:r>
              <a:rPr dirty="0" err="1"/>
              <a:t>entspricht</a:t>
            </a:r>
            <a:r>
              <a:rPr dirty="0"/>
              <a:t> ca. 3,30 Euro pro Kind und </a:t>
            </a:r>
            <a:r>
              <a:rPr dirty="0" err="1"/>
              <a:t>Woche</a:t>
            </a:r>
            <a:r>
              <a:rPr dirty="0"/>
              <a:t> </a:t>
            </a:r>
            <a:r>
              <a:rPr dirty="0" err="1"/>
              <a:t>bzw</a:t>
            </a:r>
            <a:r>
              <a:rPr dirty="0"/>
              <a:t>. </a:t>
            </a:r>
            <a:r>
              <a:rPr dirty="0" err="1"/>
              <a:t>knapp</a:t>
            </a:r>
            <a:r>
              <a:rPr dirty="0"/>
              <a:t> 0,50 Euro pro Kind und Tag. </a:t>
            </a:r>
            <a:r>
              <a:rPr dirty="0" err="1"/>
              <a:t>Hinzu</a:t>
            </a:r>
            <a:r>
              <a:rPr dirty="0"/>
              <a:t> </a:t>
            </a:r>
            <a:r>
              <a:rPr dirty="0" err="1"/>
              <a:t>kommt</a:t>
            </a:r>
            <a:r>
              <a:rPr dirty="0"/>
              <a:t> je </a:t>
            </a:r>
            <a:r>
              <a:rPr dirty="0" err="1"/>
              <a:t>nach</a:t>
            </a:r>
            <a:r>
              <a:rPr dirty="0"/>
              <a:t> </a:t>
            </a:r>
            <a:r>
              <a:rPr dirty="0" err="1"/>
              <a:t>Verfügbarkeit</a:t>
            </a:r>
            <a:r>
              <a:rPr dirty="0"/>
              <a:t> und Budget </a:t>
            </a:r>
            <a:r>
              <a:rPr dirty="0" err="1"/>
              <a:t>frisches</a:t>
            </a:r>
            <a:r>
              <a:rPr dirty="0"/>
              <a:t> </a:t>
            </a:r>
            <a:r>
              <a:rPr dirty="0" err="1"/>
              <a:t>Obst</a:t>
            </a:r>
            <a:r>
              <a:rPr dirty="0"/>
              <a:t>, </a:t>
            </a:r>
            <a:r>
              <a:rPr dirty="0" err="1"/>
              <a:t>Gemüse</a:t>
            </a:r>
            <a:r>
              <a:rPr dirty="0"/>
              <a:t> und Fisch.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Die Kleinsten bei Sheryl’s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C560D63-8027-4093-9EEC-4D77EE8E3B28}" type="slidenum">
              <a:rPr lang="de-DE" smtClean="0"/>
              <a:t>28</a:t>
            </a:fld>
            <a:endParaRPr lang="de-DE"/>
          </a:p>
        </p:txBody>
      </p:sp>
    </p:spTree>
    <p:extLst>
      <p:ext uri="{BB962C8B-B14F-4D97-AF65-F5344CB8AC3E}">
        <p14:creationId xmlns:p14="http://schemas.microsoft.com/office/powerpoint/2010/main" val="1778524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In Zukunft sollen vermehrt praktische Fächer zur beruflichen Orientierung für die Klassen 7 und 8 im Stundenplan integriert werden. Deshalb haben unsere Partner mit der finanziellen Unterstützung von Afridunga im Jahr 2023 einen Bau von vier zusätzlichen Klassenräumen bzw. Werkstätten auf dem Grundstück von Sheryl’s umgesetzt.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lang="de-DE" dirty="0"/>
              <a:t>In dieser Präsentation lernen Sie die Arbeit von Afridunga kennen.</a:t>
            </a:r>
          </a:p>
          <a:p>
            <a:r>
              <a:rPr lang="de-DE" dirty="0"/>
              <a:t>Im Mittelpunkt steht die Förderung eines Waisenhauses in Kenia am Victoria-See.</a:t>
            </a:r>
          </a:p>
          <a:p>
            <a:r>
              <a:rPr lang="de-DE" dirty="0"/>
              <a:t>Auf dem Globus sehen sie Kenia rot markiert; es ist ein Land in Ost-Afrika. </a:t>
            </a:r>
          </a:p>
          <a:p>
            <a:r>
              <a:rPr lang="de-DE" dirty="0"/>
              <a:t>Auf der Landkarte sehen Sie den westlichen Teil Kenias mit dem großen Victoria-See. Bei dem roten Pin ist das Waisenhaus </a:t>
            </a:r>
            <a:r>
              <a:rPr lang="de-DE" dirty="0" err="1"/>
              <a:t>Sheryl‘s</a:t>
            </a:r>
            <a:r>
              <a:rPr lang="de-DE" dirty="0"/>
              <a:t>. </a:t>
            </a:r>
            <a:br>
              <a:rPr lang="de-DE" dirty="0"/>
            </a:br>
            <a:r>
              <a:rPr lang="de-DE" dirty="0"/>
              <a:t>l</a:t>
            </a:r>
            <a:endParaRPr dirty="0"/>
          </a:p>
        </p:txBody>
      </p:sp>
    </p:spTree>
    <p:extLst>
      <p:ext uri="{BB962C8B-B14F-4D97-AF65-F5344CB8AC3E}">
        <p14:creationId xmlns:p14="http://schemas.microsoft.com/office/powerpoint/2010/main" val="409465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1143000" y="685800"/>
            <a:ext cx="4572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Konkret werden folgende Fachrichtungen in den vier neuen Räumen angeboten: </a:t>
            </a:r>
          </a:p>
          <a:p>
            <a:r>
              <a:t>1)	Home science: Küche / Bäckerei</a:t>
            </a:r>
          </a:p>
          <a:p>
            <a:r>
              <a:t>2)	Metal Work: Metallarbeiten UND Tailoring: Näherei</a:t>
            </a:r>
          </a:p>
          <a:p>
            <a:r>
              <a:t>3)	Wood Work / Carpentry: Zimmerei / Schreinerei</a:t>
            </a:r>
          </a:p>
          <a:p>
            <a:r>
              <a:t>4)	Laboratory: Labor</a:t>
            </a:r>
          </a:p>
          <a:p>
            <a:r>
              <a:t>Auf einem separaten Grundstück, das von Mama Rosemary und ihrer Familie dem Waisenhaus kostenlos zur Verfügung gestellt wird, kann mit dem so wichtigen Bereich </a:t>
            </a:r>
          </a:p>
          <a:p>
            <a:r>
              <a:t>5) Agriculture: Landwirtschaft</a:t>
            </a:r>
          </a:p>
          <a:p>
            <a:r>
              <a:t>ein weiteres praktisches Fach angeboten werden.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1143000" y="685800"/>
            <a:ext cx="4572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rPr dirty="0" err="1"/>
              <a:t>Vor</a:t>
            </a:r>
            <a:r>
              <a:rPr dirty="0"/>
              <a:t> </a:t>
            </a:r>
            <a:r>
              <a:rPr dirty="0" err="1"/>
              <a:t>allem</a:t>
            </a:r>
            <a:r>
              <a:rPr dirty="0"/>
              <a:t> </a:t>
            </a:r>
            <a:r>
              <a:rPr dirty="0" err="1"/>
              <a:t>sollen</a:t>
            </a:r>
            <a:r>
              <a:rPr dirty="0"/>
              <a:t> die </a:t>
            </a:r>
            <a:r>
              <a:rPr dirty="0" err="1"/>
              <a:t>Schülerinnen</a:t>
            </a:r>
            <a:r>
              <a:rPr lang="de-DE" dirty="0"/>
              <a:t> und Schüler</a:t>
            </a:r>
            <a:r>
              <a:rPr dirty="0"/>
              <a:t> </a:t>
            </a:r>
            <a:r>
              <a:rPr dirty="0" err="1"/>
              <a:t>durch</a:t>
            </a:r>
            <a:r>
              <a:rPr dirty="0"/>
              <a:t> den </a:t>
            </a:r>
            <a:r>
              <a:rPr dirty="0" err="1"/>
              <a:t>Anbau</a:t>
            </a:r>
            <a:r>
              <a:rPr dirty="0"/>
              <a:t> von </a:t>
            </a:r>
            <a:r>
              <a:rPr dirty="0" err="1"/>
              <a:t>Lebensmitteln</a:t>
            </a:r>
            <a:r>
              <a:rPr dirty="0"/>
              <a:t> </a:t>
            </a:r>
            <a:r>
              <a:rPr dirty="0" err="1"/>
              <a:t>verstärkt</a:t>
            </a:r>
            <a:r>
              <a:rPr dirty="0"/>
              <a:t> </a:t>
            </a:r>
            <a:r>
              <a:rPr dirty="0" err="1"/>
              <a:t>Kompetenzen</a:t>
            </a:r>
            <a:r>
              <a:rPr dirty="0"/>
              <a:t> </a:t>
            </a:r>
            <a:r>
              <a:rPr dirty="0" err="1"/>
              <a:t>im</a:t>
            </a:r>
            <a:r>
              <a:rPr dirty="0"/>
              <a:t> </a:t>
            </a:r>
            <a:r>
              <a:rPr dirty="0" err="1"/>
              <a:t>Bereich</a:t>
            </a:r>
            <a:r>
              <a:rPr dirty="0"/>
              <a:t> </a:t>
            </a:r>
            <a:r>
              <a:rPr dirty="0" err="1"/>
              <a:t>Landwirtschaft</a:t>
            </a:r>
            <a:r>
              <a:rPr dirty="0"/>
              <a:t> </a:t>
            </a:r>
            <a:r>
              <a:rPr dirty="0" err="1"/>
              <a:t>erwerben</a:t>
            </a:r>
            <a:r>
              <a:rPr dirty="0"/>
              <a:t> </a:t>
            </a:r>
            <a:r>
              <a:rPr dirty="0" err="1"/>
              <a:t>sowie</a:t>
            </a:r>
            <a:r>
              <a:rPr dirty="0"/>
              <a:t> die </a:t>
            </a:r>
            <a:r>
              <a:rPr dirty="0" err="1"/>
              <a:t>Verarbeitung</a:t>
            </a:r>
            <a:r>
              <a:rPr dirty="0"/>
              <a:t> der </a:t>
            </a:r>
            <a:r>
              <a:rPr dirty="0" err="1"/>
              <a:t>Lebensmittel</a:t>
            </a:r>
            <a:r>
              <a:rPr dirty="0"/>
              <a:t> (</a:t>
            </a:r>
            <a:r>
              <a:rPr dirty="0" err="1"/>
              <a:t>kochen</a:t>
            </a:r>
            <a:r>
              <a:rPr dirty="0"/>
              <a:t>/</a:t>
            </a:r>
            <a:r>
              <a:rPr dirty="0" err="1"/>
              <a:t>backen</a:t>
            </a:r>
            <a:r>
              <a:rPr dirty="0"/>
              <a:t>) </a:t>
            </a:r>
            <a:r>
              <a:rPr dirty="0" err="1"/>
              <a:t>erlernen</a:t>
            </a:r>
            <a:r>
              <a:rPr dirty="0"/>
              <a:t> </a:t>
            </a:r>
            <a:r>
              <a:rPr dirty="0" err="1"/>
              <a:t>können</a:t>
            </a:r>
            <a:r>
              <a:rPr dirty="0"/>
              <a:t>. </a:t>
            </a:r>
            <a:r>
              <a:rPr dirty="0" err="1"/>
              <a:t>Gleichzeitig</a:t>
            </a:r>
            <a:r>
              <a:rPr dirty="0"/>
              <a:t> </a:t>
            </a:r>
            <a:r>
              <a:rPr dirty="0" err="1"/>
              <a:t>tragen</a:t>
            </a:r>
            <a:r>
              <a:rPr dirty="0"/>
              <a:t> </a:t>
            </a:r>
            <a:r>
              <a:rPr dirty="0" err="1"/>
              <a:t>diese</a:t>
            </a:r>
            <a:r>
              <a:rPr dirty="0"/>
              <a:t> </a:t>
            </a:r>
            <a:r>
              <a:rPr dirty="0" err="1"/>
              <a:t>Aktivitäten</a:t>
            </a:r>
            <a:r>
              <a:rPr dirty="0"/>
              <a:t> zu </a:t>
            </a:r>
            <a:r>
              <a:rPr dirty="0" err="1"/>
              <a:t>einer</a:t>
            </a:r>
            <a:r>
              <a:rPr dirty="0"/>
              <a:t> </a:t>
            </a:r>
            <a:r>
              <a:rPr dirty="0" err="1"/>
              <a:t>nachhaltigen</a:t>
            </a:r>
            <a:r>
              <a:rPr dirty="0"/>
              <a:t> </a:t>
            </a:r>
            <a:r>
              <a:rPr dirty="0" err="1"/>
              <a:t>Sicherstellung</a:t>
            </a:r>
            <a:r>
              <a:rPr dirty="0"/>
              <a:t> der </a:t>
            </a:r>
            <a:r>
              <a:rPr dirty="0" err="1"/>
              <a:t>notwendigen</a:t>
            </a:r>
            <a:r>
              <a:rPr dirty="0"/>
              <a:t> </a:t>
            </a:r>
            <a:r>
              <a:rPr dirty="0" err="1"/>
              <a:t>Nahrungsmittel</a:t>
            </a:r>
            <a:r>
              <a:rPr dirty="0"/>
              <a:t> für die </a:t>
            </a:r>
            <a:r>
              <a:rPr dirty="0" err="1"/>
              <a:t>rund</a:t>
            </a:r>
            <a:r>
              <a:rPr dirty="0"/>
              <a:t> 300 </a:t>
            </a:r>
            <a:r>
              <a:rPr dirty="0" err="1"/>
              <a:t>Waisenkinder</a:t>
            </a:r>
            <a:r>
              <a:rPr dirty="0"/>
              <a:t> </a:t>
            </a:r>
            <a:r>
              <a:rPr dirty="0" err="1"/>
              <a:t>bei</a:t>
            </a:r>
            <a:r>
              <a:rPr dirty="0"/>
              <a:t>.</a:t>
            </a:r>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1143000" y="685800"/>
            <a:ext cx="4572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rPr dirty="0" err="1"/>
              <a:t>Mit</a:t>
            </a:r>
            <a:r>
              <a:rPr dirty="0"/>
              <a:t> </a:t>
            </a:r>
            <a:r>
              <a:rPr dirty="0" err="1"/>
              <a:t>Unterstützung</a:t>
            </a:r>
            <a:r>
              <a:rPr dirty="0"/>
              <a:t> der </a:t>
            </a:r>
            <a:r>
              <a:rPr dirty="0" err="1"/>
              <a:t>Köchin</a:t>
            </a:r>
            <a:r>
              <a:rPr dirty="0"/>
              <a:t> </a:t>
            </a:r>
            <a:r>
              <a:rPr dirty="0" err="1"/>
              <a:t>ernten</a:t>
            </a:r>
            <a:r>
              <a:rPr dirty="0"/>
              <a:t> die </a:t>
            </a:r>
            <a:r>
              <a:rPr dirty="0" err="1"/>
              <a:t>Schülerinnen</a:t>
            </a:r>
            <a:r>
              <a:rPr lang="de-DE" dirty="0"/>
              <a:t> und Schüler</a:t>
            </a:r>
            <a:r>
              <a:rPr dirty="0"/>
              <a:t> </a:t>
            </a:r>
            <a:r>
              <a:rPr dirty="0" err="1"/>
              <a:t>Gemüse</a:t>
            </a:r>
            <a:r>
              <a:rPr dirty="0"/>
              <a:t> und </a:t>
            </a:r>
            <a:r>
              <a:rPr dirty="0" err="1"/>
              <a:t>Kräuter</a:t>
            </a:r>
            <a:r>
              <a:rPr dirty="0"/>
              <a:t> </a:t>
            </a:r>
            <a:r>
              <a:rPr dirty="0" err="1"/>
              <a:t>aus</a:t>
            </a:r>
            <a:r>
              <a:rPr dirty="0"/>
              <a:t> dem </a:t>
            </a:r>
            <a:r>
              <a:rPr dirty="0" err="1"/>
              <a:t>eigenen</a:t>
            </a:r>
            <a:r>
              <a:rPr dirty="0"/>
              <a:t> Garten und </a:t>
            </a:r>
            <a:r>
              <a:rPr dirty="0" err="1"/>
              <a:t>bereiten</a:t>
            </a:r>
            <a:r>
              <a:rPr dirty="0"/>
              <a:t> </a:t>
            </a:r>
            <a:r>
              <a:rPr dirty="0" err="1"/>
              <a:t>voller</a:t>
            </a:r>
            <a:r>
              <a:rPr dirty="0"/>
              <a:t> </a:t>
            </a:r>
            <a:r>
              <a:rPr dirty="0" err="1"/>
              <a:t>Freude</a:t>
            </a:r>
            <a:r>
              <a:rPr dirty="0"/>
              <a:t> die </a:t>
            </a:r>
            <a:r>
              <a:rPr dirty="0" err="1"/>
              <a:t>ersten</a:t>
            </a:r>
            <a:r>
              <a:rPr dirty="0"/>
              <a:t> </a:t>
            </a:r>
            <a:r>
              <a:rPr dirty="0" err="1"/>
              <a:t>Gerichte</a:t>
            </a:r>
            <a:r>
              <a:rPr dirty="0"/>
              <a:t> in der neu </a:t>
            </a:r>
            <a:r>
              <a:rPr dirty="0" err="1"/>
              <a:t>eingerichteten</a:t>
            </a:r>
            <a:r>
              <a:rPr dirty="0"/>
              <a:t> </a:t>
            </a:r>
            <a:r>
              <a:rPr dirty="0" err="1"/>
              <a:t>Küche</a:t>
            </a:r>
            <a:r>
              <a:rPr dirty="0"/>
              <a:t> zu.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1143000" y="685800"/>
            <a:ext cx="4572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Im November 2023 hat der 1. Vorsitzende, Daniel Knäble, erstmals nach Corona unser kenianisches Partnerprojekt besucht und konnte sich hier persönlich von den positiven Entwicklungen bei Sheryl’s überzeugen. </a:t>
            </a:r>
          </a:p>
          <a:p>
            <a:r>
              <a:t>Zu diesem Zeitpunkt war die Baumaßnahme mit den 4 Werkstätten gerade abgeschlossen und Mama Rosemary, Betty, die Fachkräfte und Kinder waren stolz, ihren liebevoll gestalteten Campus vorzustellen.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1143000" y="685800"/>
            <a:ext cx="4572000" cy="3429000"/>
          </a:xfrm>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Ihre Augen strahlten, als sie die Klassenräume, die Bibliothek und den Computerraum zeigten.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1143000" y="685800"/>
            <a:ext cx="4572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Herzliche Grüße vom Viktoria See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1143000" y="685800"/>
            <a:ext cx="4572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Der Rundgang geht weiter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1143000" y="685800"/>
            <a:ext cx="4572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dirty="0" err="1"/>
              <a:t>Hier</a:t>
            </a:r>
            <a:r>
              <a:rPr dirty="0"/>
              <a:t> der </a:t>
            </a:r>
            <a:r>
              <a:rPr dirty="0" err="1"/>
              <a:t>Blick</a:t>
            </a:r>
            <a:r>
              <a:rPr dirty="0"/>
              <a:t> </a:t>
            </a:r>
            <a:r>
              <a:rPr dirty="0" err="1"/>
              <a:t>vom</a:t>
            </a:r>
            <a:r>
              <a:rPr dirty="0"/>
              <a:t> </a:t>
            </a:r>
            <a:r>
              <a:rPr dirty="0" err="1"/>
              <a:t>Hausberg</a:t>
            </a:r>
            <a:r>
              <a:rPr dirty="0"/>
              <a:t> auf den Campus von Sheryl’s </a:t>
            </a:r>
            <a:r>
              <a:rPr dirty="0" err="1"/>
              <a:t>mit</a:t>
            </a:r>
            <a:r>
              <a:rPr dirty="0"/>
              <a:t> </a:t>
            </a:r>
            <a:r>
              <a:rPr dirty="0" err="1"/>
              <a:t>allen</a:t>
            </a:r>
            <a:r>
              <a:rPr dirty="0"/>
              <a:t> </a:t>
            </a:r>
            <a:r>
              <a:rPr dirty="0" err="1"/>
              <a:t>Gebäuden</a:t>
            </a:r>
            <a:r>
              <a:rPr lang="de-DE" dirty="0"/>
              <a:t>:</a:t>
            </a:r>
          </a:p>
          <a:p>
            <a:pPr marL="171450" indent="-171450">
              <a:buFontTx/>
              <a:buChar char="-"/>
            </a:pPr>
            <a:r>
              <a:rPr lang="de-DE" dirty="0"/>
              <a:t>die Schlafräume und die sanitären Anlagen,</a:t>
            </a:r>
          </a:p>
          <a:p>
            <a:pPr marL="171450" indent="-171450">
              <a:buFontTx/>
              <a:buChar char="-"/>
            </a:pPr>
            <a:r>
              <a:rPr lang="de-DE" dirty="0"/>
              <a:t>die Klassenräume für die ersten vier Klassen, die Klassen 5 und 6 und die Klassen 7 bis 9</a:t>
            </a:r>
          </a:p>
          <a:p>
            <a:pPr marL="171450" indent="-171450">
              <a:buFontTx/>
              <a:buChar char="-"/>
            </a:pPr>
            <a:r>
              <a:rPr lang="de-DE" dirty="0"/>
              <a:t>die Werkstätten</a:t>
            </a:r>
          </a:p>
          <a:p>
            <a:pPr marL="171450" indent="-171450">
              <a:buFontTx/>
              <a:buChar char="-"/>
            </a:pPr>
            <a:r>
              <a:rPr lang="de-DE" dirty="0"/>
              <a:t>der Kindergarten</a:t>
            </a:r>
          </a:p>
          <a:p>
            <a:pPr marL="171450" indent="-171450">
              <a:buFontTx/>
              <a:buChar char="-"/>
            </a:pPr>
            <a:r>
              <a:rPr lang="de-DE" dirty="0"/>
              <a:t>Küche und Speiseraum</a:t>
            </a:r>
          </a:p>
          <a:p>
            <a:pPr marL="171450" indent="-171450">
              <a:buFontTx/>
              <a:buChar char="-"/>
            </a:pPr>
            <a:r>
              <a:rPr lang="de-DE" dirty="0"/>
              <a:t>Büro, Lager, Computerraum und Bibliothek </a:t>
            </a:r>
          </a:p>
          <a:p>
            <a:pPr marL="171450" indent="-171450">
              <a:buFontTx/>
              <a:buChar char="-"/>
            </a:pPr>
            <a:r>
              <a:rPr lang="de-DE" dirty="0"/>
              <a:t>und vorn an der Straße sehen Sie den Eingang (an dem kleinen Zaun)</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1143000" y="685800"/>
            <a:ext cx="4572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Ein Highlight des Besuchs Ende 2023 war sicherlich die Bekanntgabe der Ergebnisse der staatlichen Abschlussprüfungen aller Grundschulen. Das Abschlusszeugnis der 8. Klasse entscheidet darüber, welche Möglichkeiten an weiterführenden Schulen einem Kind zur Verfügung stehen - eine zentrale Weichenstellung und ein großes Thema, das an diesem Tag alle anderen Nachrichten aus den regionalen und nationalen Medien zu verdrängen vermochte. Schulleiter:innen, Lehrer:innen und Schüler:innen wurden interviewt, es wurde über den Sinn und Unsinn des bisherigen und zukünftigen kenianischen Bildungssystems philosophiert, es wurde verglichen und gegenüber gestellt … und es wurde gefeiert!</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a:t>Ich zeige Ihnen heute, was Afridunga und das Waisenhaus „</a:t>
            </a:r>
            <a:r>
              <a:rPr lang="de-DE" dirty="0" err="1"/>
              <a:t>Sheryl‘s</a:t>
            </a:r>
            <a:r>
              <a:rPr lang="de-DE" dirty="0"/>
              <a:t>“ so machen und wie es dazu kam.</a:t>
            </a:r>
          </a:p>
          <a:p>
            <a:r>
              <a:rPr lang="de-DE" dirty="0"/>
              <a:t>Und Sie erfahren etwas über das Leben, die Aktivitäten und die Berufschancen der Kinder im Waisenhaus. </a:t>
            </a:r>
          </a:p>
          <a:p>
            <a:r>
              <a:rPr lang="de-DE" dirty="0"/>
              <a:t>Sie erfahren auch etwas über die Schwerpunkte in der Schule.</a:t>
            </a:r>
          </a:p>
        </p:txBody>
      </p:sp>
      <p:sp>
        <p:nvSpPr>
          <p:cNvPr id="4" name="Foliennummernplatzhalter 3"/>
          <p:cNvSpPr>
            <a:spLocks noGrp="1"/>
          </p:cNvSpPr>
          <p:nvPr>
            <p:ph type="sldNum" sz="quarter" idx="5"/>
          </p:nvPr>
        </p:nvSpPr>
        <p:spPr/>
        <p:txBody>
          <a:bodyPr/>
          <a:lstStyle/>
          <a:p>
            <a:fld id="{1C560D63-8027-4093-9EEC-4D77EE8E3B28}" type="slidenum">
              <a:rPr lang="de-DE" smtClean="0"/>
              <a:t>4</a:t>
            </a:fld>
            <a:endParaRPr lang="de-DE"/>
          </a:p>
        </p:txBody>
      </p:sp>
    </p:spTree>
    <p:extLst>
      <p:ext uri="{BB962C8B-B14F-4D97-AF65-F5344CB8AC3E}">
        <p14:creationId xmlns:p14="http://schemas.microsoft.com/office/powerpoint/2010/main" val="584499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1143000" y="685800"/>
            <a:ext cx="4572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Und Grund gab es genug: Unsere Abschlussklasse von Sheryl’s erreichte nicht nur die besten Ergebnisse in der Region (Sub-County), sondern belegte Platz 3 aller ca. 250 Schulen im Bundesland und kann sich mittlerweile selbst mit den renommierten Schulen in den Großstädten messen. Diese Gemeinschaftsleistung aller Schüler:innen und Verantwortlichen von Sheryl’s sowie den Wert von Bildung im Allgemeinen haben wir gemeinsam und sehr kenianisch gefeiert - als Parade mit Schulbussen, Musikband und Lautsprecheranlage ging es tanzend von Dorf zu Dorf.</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1143000" y="685800"/>
            <a:ext cx="4572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Hier einige Eindrücke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C560D63-8027-4093-9EEC-4D77EE8E3B28}" type="slidenum">
              <a:rPr lang="de-DE" smtClean="0"/>
              <a:t>42</a:t>
            </a:fld>
            <a:endParaRPr lang="de-DE"/>
          </a:p>
        </p:txBody>
      </p:sp>
    </p:spTree>
    <p:extLst>
      <p:ext uri="{BB962C8B-B14F-4D97-AF65-F5344CB8AC3E}">
        <p14:creationId xmlns:p14="http://schemas.microsoft.com/office/powerpoint/2010/main" val="3419542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1143000" y="685800"/>
            <a:ext cx="4572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pPr>
              <a:defRPr sz="1600" b="1">
                <a:latin typeface="Comic Sans MS"/>
                <a:ea typeface="Comic Sans MS"/>
                <a:cs typeface="Comic Sans MS"/>
                <a:sym typeface="Comic Sans MS"/>
              </a:defRPr>
            </a:pPr>
            <a:r>
              <a:rPr lang="de-DE" dirty="0">
                <a:latin typeface="Lucida Sans" panose="020B0602030504020204" pitchFamily="34" charset="0"/>
              </a:rPr>
              <a:t>Kleiner Exkurs: Bildungssysteme in Kenia</a:t>
            </a:r>
          </a:p>
          <a:p>
            <a:pPr>
              <a:defRPr sz="1600">
                <a:latin typeface="Comic Sans MS"/>
                <a:ea typeface="Comic Sans MS"/>
                <a:cs typeface="Comic Sans MS"/>
                <a:sym typeface="Comic Sans MS"/>
              </a:defRPr>
            </a:pPr>
            <a:endParaRPr lang="de-DE" dirty="0">
              <a:latin typeface="Lucida Sans" panose="020B0602030504020204" pitchFamily="34" charset="0"/>
            </a:endParaRPr>
          </a:p>
          <a:p>
            <a:pPr>
              <a:defRPr sz="1600">
                <a:latin typeface="Comic Sans MS"/>
                <a:ea typeface="Comic Sans MS"/>
                <a:cs typeface="Comic Sans MS"/>
                <a:sym typeface="Comic Sans MS"/>
              </a:defRPr>
            </a:pPr>
            <a:r>
              <a:rPr lang="de-DE" dirty="0">
                <a:latin typeface="Lucida Sans" panose="020B0602030504020204" pitchFamily="34" charset="0"/>
              </a:rPr>
              <a:t>Aktuell gelten in Kenia zwei Bildungssysteme parallel, da derzeit ein neues Bildungssystem eingeführt wird. Der „Kompetenzbasierte Lehrplan“ (</a:t>
            </a:r>
            <a:r>
              <a:rPr lang="de-DE" dirty="0" err="1">
                <a:latin typeface="Lucida Sans" panose="020B0602030504020204" pitchFamily="34" charset="0"/>
              </a:rPr>
              <a:t>Competency</a:t>
            </a:r>
            <a:r>
              <a:rPr lang="de-DE" dirty="0">
                <a:latin typeface="Lucida Sans" panose="020B0602030504020204" pitchFamily="34" charset="0"/>
              </a:rPr>
              <a:t> </a:t>
            </a:r>
            <a:r>
              <a:rPr lang="de-DE" dirty="0" err="1">
                <a:latin typeface="Lucida Sans" panose="020B0602030504020204" pitchFamily="34" charset="0"/>
              </a:rPr>
              <a:t>Based</a:t>
            </a:r>
            <a:r>
              <a:rPr lang="de-DE" dirty="0">
                <a:latin typeface="Lucida Sans" panose="020B0602030504020204" pitchFamily="34" charset="0"/>
              </a:rPr>
              <a:t> Curriculum / CBC) wird das traditionelle 8-4-4 System schrittweise ersetzen, das 1985 eingeführt wurde.</a:t>
            </a:r>
          </a:p>
          <a:p>
            <a:pPr>
              <a:defRPr sz="1600">
                <a:latin typeface="Comic Sans MS"/>
                <a:ea typeface="Comic Sans MS"/>
                <a:cs typeface="Comic Sans MS"/>
                <a:sym typeface="Comic Sans MS"/>
              </a:defRPr>
            </a:pPr>
            <a:endParaRPr lang="de-DE" dirty="0">
              <a:latin typeface="Lucida Sans" panose="020B0602030504020204" pitchFamily="34" charset="0"/>
            </a:endParaRPr>
          </a:p>
          <a:p>
            <a:pPr>
              <a:defRPr sz="1600">
                <a:latin typeface="Comic Sans MS"/>
                <a:ea typeface="Comic Sans MS"/>
                <a:cs typeface="Comic Sans MS"/>
                <a:sym typeface="Comic Sans MS"/>
              </a:defRPr>
            </a:pPr>
            <a:r>
              <a:rPr lang="de-DE" dirty="0">
                <a:latin typeface="Lucida Sans" panose="020B0602030504020204" pitchFamily="34" charset="0"/>
              </a:rPr>
              <a:t>Das traditionellen 8-4-4 System bezieht sich auf 8 Jahre Grundschule, 4 Jahre weiterführende Schule und 4 Jahre Universität. </a:t>
            </a:r>
          </a:p>
          <a:p>
            <a:pPr>
              <a:defRPr sz="1600">
                <a:latin typeface="Comic Sans MS"/>
                <a:ea typeface="Comic Sans MS"/>
                <a:cs typeface="Comic Sans MS"/>
                <a:sym typeface="Comic Sans MS"/>
              </a:defRPr>
            </a:pPr>
            <a:endParaRPr lang="de-DE" dirty="0">
              <a:latin typeface="Lucida Sans" panose="020B0602030504020204" pitchFamily="34" charset="0"/>
            </a:endParaRPr>
          </a:p>
          <a:p>
            <a:pPr>
              <a:defRPr sz="1600">
                <a:latin typeface="Comic Sans MS"/>
                <a:ea typeface="Comic Sans MS"/>
                <a:cs typeface="Comic Sans MS"/>
                <a:sym typeface="Comic Sans MS"/>
              </a:defRPr>
            </a:pPr>
            <a:r>
              <a:rPr lang="de-DE" dirty="0">
                <a:latin typeface="Lucida Sans" panose="020B0602030504020204" pitchFamily="34" charset="0"/>
              </a:rPr>
              <a:t>Im neuen 2-6-3-3 System des CBC werden die </a:t>
            </a:r>
            <a:r>
              <a:rPr lang="de-DE" dirty="0" err="1">
                <a:latin typeface="Lucida Sans" panose="020B0602030504020204" pitchFamily="34" charset="0"/>
              </a:rPr>
              <a:t>Schüler:innen</a:t>
            </a:r>
            <a:r>
              <a:rPr lang="de-DE" dirty="0">
                <a:latin typeface="Lucida Sans" panose="020B0602030504020204" pitchFamily="34" charset="0"/>
              </a:rPr>
              <a:t> nun 2 Jahre in der Vorschule, 6 Jahre in der Grundschule (Primary Grade 1-6), 3 Jahre im Sekundarbereich (Lower </a:t>
            </a:r>
            <a:r>
              <a:rPr lang="de-DE" dirty="0" err="1">
                <a:latin typeface="Lucida Sans" panose="020B0602030504020204" pitchFamily="34" charset="0"/>
              </a:rPr>
              <a:t>Secondary</a:t>
            </a:r>
            <a:r>
              <a:rPr lang="de-DE" dirty="0">
                <a:latin typeface="Lucida Sans" panose="020B0602030504020204" pitchFamily="34" charset="0"/>
              </a:rPr>
              <a:t> Grade 7-9), 3 Jahre im Oberstufenbereich (Senior </a:t>
            </a:r>
            <a:r>
              <a:rPr lang="de-DE" dirty="0" err="1">
                <a:latin typeface="Lucida Sans" panose="020B0602030504020204" pitchFamily="34" charset="0"/>
              </a:rPr>
              <a:t>Secondary</a:t>
            </a:r>
            <a:r>
              <a:rPr lang="de-DE" dirty="0">
                <a:latin typeface="Lucida Sans" panose="020B0602030504020204" pitchFamily="34" charset="0"/>
              </a:rPr>
              <a:t> Grade 10-12) und 3 Jahre an der Universität verbringen.</a:t>
            </a:r>
          </a:p>
          <a:p>
            <a:pPr>
              <a:defRPr sz="1600">
                <a:latin typeface="Comic Sans MS"/>
                <a:ea typeface="Comic Sans MS"/>
                <a:cs typeface="Comic Sans MS"/>
                <a:sym typeface="Comic Sans MS"/>
              </a:defRPr>
            </a:pPr>
            <a:endParaRPr lang="de-DE" dirty="0">
              <a:latin typeface="Lucida Sans" panose="020B0602030504020204" pitchFamily="34" charset="0"/>
            </a:endParaRPr>
          </a:p>
          <a:p>
            <a:pPr>
              <a:defRPr sz="1600">
                <a:latin typeface="Comic Sans MS"/>
                <a:ea typeface="Comic Sans MS"/>
                <a:cs typeface="Comic Sans MS"/>
                <a:sym typeface="Comic Sans MS"/>
              </a:defRPr>
            </a:pPr>
            <a:r>
              <a:rPr lang="de-DE" dirty="0">
                <a:latin typeface="Lucida Sans" panose="020B0602030504020204" pitchFamily="34" charset="0"/>
              </a:rPr>
              <a:t>Die letzten staatlichen Abschlussprüfungen von Grade 8 haben im alten System in 2023 stattgefunden. Ab Januar wechseln die Absolvent:innen nochmals nach dem traditionellen System auf eine weiterführende Schule in Form 1. </a:t>
            </a:r>
          </a:p>
          <a:p>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1143000" y="685800"/>
            <a:ext cx="4572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rPr lang="de-DE" dirty="0"/>
              <a:t>Hier sehen Sie links den Aufbau des bisherigen Systems und rechts eine schematische Darstellung des nun eingeführten Schulsystems.</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1143000" y="685800"/>
            <a:ext cx="4572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lang="de-DE" dirty="0"/>
              <a:t>Das neue Schulsystem setzt sieben Kompetenzen ein, mit dem Ziel, dass Schülerinnen und Schüler anwendungs- und berufsorientiert lernen und dass sie auch nach dem </a:t>
            </a:r>
            <a:r>
              <a:rPr lang="de-DE" dirty="0" err="1"/>
              <a:t>Schulabschlus</a:t>
            </a:r>
            <a:r>
              <a:rPr lang="de-DE" dirty="0"/>
              <a:t> / Ausbildungsabschluss bessere Chancen auf dem Arbeitsmarkt haben. Außerdem ist ein Ziel, dass Schule sich mehr auf Schülerinnen und Schüler als auf die Lehrkräfte bezieht. Es soll auch mehr Arbeit in Arbeitsgruppen geben.</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1143000" y="685800"/>
            <a:ext cx="4572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rPr lang="de-DE" dirty="0"/>
              <a:t>Im Jahr 2024 konnten die Werkstätten fertiggestellt werden und eine bessere Versorgung mit Wasser und Strom erreicht werden. </a:t>
            </a:r>
          </a:p>
          <a:p>
            <a:r>
              <a:rPr lang="de-DE" dirty="0"/>
              <a:t>Der neue Lehrplan / das neue Schulsystem wurde im Jahr 2024 übernommen und 23 Schülerinnen und Schüler wechselten auf die weiterführende Schule. </a:t>
            </a:r>
          </a:p>
          <a:p>
            <a:r>
              <a:rPr lang="de-DE" dirty="0"/>
              <a:t>Die inzwischen 30 Mitarbeitenden erhielten 2024 eine Lohnerhöhung. </a:t>
            </a:r>
          </a:p>
          <a:p>
            <a:r>
              <a:rPr lang="de-DE" dirty="0"/>
              <a:t>Es wurden Tische, Stühle, Betten, Matratzen, Drucker, Schulbücher und die </a:t>
            </a:r>
            <a:r>
              <a:rPr lang="de-DE" dirty="0" err="1"/>
              <a:t>Austattung</a:t>
            </a:r>
            <a:r>
              <a:rPr lang="de-DE" dirty="0"/>
              <a:t> der verschiedenen Werkstätten angeschafft. </a:t>
            </a:r>
          </a:p>
          <a:p>
            <a:r>
              <a:rPr lang="de-DE" dirty="0"/>
              <a:t>Einige Gebäude wurden renoviert und frisch gestrichen. </a:t>
            </a:r>
          </a:p>
          <a:p>
            <a:r>
              <a:rPr lang="de-DE" dirty="0"/>
              <a:t>Seit 2024 gibt es wieder einen Instagram-Kanal von Afridunga und im August 2024 waren einige Mitarbeitende von </a:t>
            </a:r>
            <a:r>
              <a:rPr lang="de-DE" dirty="0" err="1"/>
              <a:t>Sheryl‘s</a:t>
            </a:r>
            <a:r>
              <a:rPr lang="de-DE" dirty="0"/>
              <a:t> in Deutschland zu besuch.</a:t>
            </a:r>
          </a:p>
          <a:p>
            <a:r>
              <a:rPr lang="de-DE" dirty="0"/>
              <a:t>Eine traurige Nachricht zum Jahreswechsel 2025 war, dass Mama Rosemary verstorben ist.</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1143000" y="685800"/>
            <a:ext cx="4572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rPr lang="de-DE" dirty="0"/>
              <a:t>Für die kommenden Jahre sollen noch einige Ideen umgesetzt werden:</a:t>
            </a:r>
          </a:p>
          <a:p>
            <a:pPr marL="171450" indent="-171450">
              <a:buFontTx/>
              <a:buChar char="-"/>
            </a:pPr>
            <a:r>
              <a:rPr lang="de-DE" dirty="0"/>
              <a:t>Zwei zusätzliche Klassenräume werden gebaut</a:t>
            </a:r>
          </a:p>
          <a:p>
            <a:pPr marL="171450" indent="-171450">
              <a:buFontTx/>
              <a:buChar char="-"/>
            </a:pPr>
            <a:r>
              <a:rPr lang="de-DE" dirty="0"/>
              <a:t>Ein Nachbargrundstück soll erworben werden</a:t>
            </a:r>
          </a:p>
          <a:p>
            <a:pPr marL="171450" indent="-171450">
              <a:buFontTx/>
              <a:buChar char="-"/>
            </a:pPr>
            <a:r>
              <a:rPr lang="de-DE" dirty="0"/>
              <a:t>Die berufliche Bildung und die Bildung im Bereich Land- und Forstwirtschaft sollen ausgebaut werden</a:t>
            </a:r>
          </a:p>
          <a:p>
            <a:pPr marL="171450" indent="-171450">
              <a:buFontTx/>
              <a:buChar char="-"/>
            </a:pPr>
            <a:r>
              <a:rPr lang="de-DE" dirty="0"/>
              <a:t>Eine Arztpraxis und eine Apotheke sollen auf dem Gelände von </a:t>
            </a:r>
            <a:r>
              <a:rPr lang="de-DE" dirty="0" err="1"/>
              <a:t>Sheryl‘s</a:t>
            </a:r>
            <a:r>
              <a:rPr lang="de-DE" dirty="0"/>
              <a:t> entstehen</a:t>
            </a:r>
          </a:p>
          <a:p>
            <a:pPr marL="171450" indent="-171450">
              <a:buFontTx/>
              <a:buChar char="-"/>
            </a:pPr>
            <a:r>
              <a:rPr lang="de-DE" dirty="0"/>
              <a:t>Im Jahr 2025 werden Vorstand und ggf. Mitglieder von Afridunga wieder nach Kenia fahren.</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1143000" y="685800"/>
            <a:ext cx="4572000" cy="342900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de-DE" sz="1200" dirty="0">
                <a:latin typeface="Lucida Sans" panose="020B0602030504020204" pitchFamily="34" charset="0"/>
              </a:rPr>
              <a:t>„Mama Rosemary“, Gründerin und Projektverantwortliche von </a:t>
            </a:r>
            <a:r>
              <a:rPr lang="de-DE" sz="1200" dirty="0" err="1">
                <a:latin typeface="Lucida Sans" panose="020B0602030504020204" pitchFamily="34" charset="0"/>
              </a:rPr>
              <a:t>Sheryl’s</a:t>
            </a:r>
            <a:r>
              <a:rPr lang="de-DE" sz="1200" dirty="0">
                <a:latin typeface="Lucida Sans" panose="020B0602030504020204" pitchFamily="34" charset="0"/>
              </a:rPr>
              <a:t> darf mit „ihren“ Kindern positiv in die Zukunft blicken. Nach ihrem Tod Anfang 2025 führt ihre Tochter Betty mit Unterstützung vieler Menschen das Waisenhaus weiter.</a:t>
            </a:r>
          </a:p>
          <a:p>
            <a:endParaRPr lang="de-DE" dirty="0"/>
          </a:p>
          <a:p>
            <a:r>
              <a:rPr dirty="0"/>
              <a:t>Die </a:t>
            </a:r>
            <a:r>
              <a:rPr dirty="0" err="1"/>
              <a:t>Waisenkinder</a:t>
            </a:r>
            <a:r>
              <a:rPr dirty="0"/>
              <a:t> von Sheryl’s </a:t>
            </a:r>
            <a:r>
              <a:rPr dirty="0" err="1"/>
              <a:t>sind</a:t>
            </a:r>
            <a:r>
              <a:rPr dirty="0"/>
              <a:t> gut auf den </a:t>
            </a:r>
            <a:r>
              <a:rPr dirty="0" err="1"/>
              <a:t>Übergang</a:t>
            </a:r>
            <a:r>
              <a:rPr dirty="0"/>
              <a:t> in </a:t>
            </a:r>
            <a:r>
              <a:rPr dirty="0" err="1"/>
              <a:t>eine</a:t>
            </a:r>
            <a:r>
              <a:rPr dirty="0"/>
              <a:t> </a:t>
            </a:r>
            <a:r>
              <a:rPr dirty="0" err="1"/>
              <a:t>weiterführende</a:t>
            </a:r>
            <a:r>
              <a:rPr dirty="0"/>
              <a:t> Schule und </a:t>
            </a:r>
            <a:r>
              <a:rPr dirty="0" err="1"/>
              <a:t>spätere</a:t>
            </a:r>
            <a:r>
              <a:rPr dirty="0"/>
              <a:t> </a:t>
            </a:r>
            <a:r>
              <a:rPr dirty="0" err="1"/>
              <a:t>berufliche</a:t>
            </a:r>
            <a:r>
              <a:rPr dirty="0"/>
              <a:t> </a:t>
            </a:r>
            <a:r>
              <a:rPr dirty="0" err="1"/>
              <a:t>Ausbildung</a:t>
            </a:r>
            <a:r>
              <a:rPr dirty="0"/>
              <a:t> </a:t>
            </a:r>
            <a:r>
              <a:rPr dirty="0" err="1"/>
              <a:t>vorbereitet</a:t>
            </a:r>
            <a:r>
              <a:rPr dirty="0"/>
              <a:t>. </a:t>
            </a:r>
            <a:r>
              <a:rPr dirty="0" err="1"/>
              <a:t>Insgesamt</a:t>
            </a:r>
            <a:r>
              <a:rPr dirty="0"/>
              <a:t> </a:t>
            </a:r>
            <a:r>
              <a:rPr dirty="0" err="1"/>
              <a:t>wechseln</a:t>
            </a:r>
            <a:r>
              <a:rPr dirty="0"/>
              <a:t> </a:t>
            </a:r>
            <a:r>
              <a:rPr dirty="0" err="1"/>
              <a:t>Anfang</a:t>
            </a:r>
            <a:r>
              <a:rPr dirty="0"/>
              <a:t> 2024 23 </a:t>
            </a:r>
            <a:r>
              <a:rPr dirty="0" err="1"/>
              <a:t>Schüler:innen</a:t>
            </a:r>
            <a:r>
              <a:rPr dirty="0"/>
              <a:t> auf </a:t>
            </a:r>
            <a:r>
              <a:rPr dirty="0" err="1"/>
              <a:t>eine</a:t>
            </a:r>
            <a:r>
              <a:rPr dirty="0"/>
              <a:t> </a:t>
            </a:r>
            <a:r>
              <a:rPr dirty="0" err="1"/>
              <a:t>weiterführende</a:t>
            </a:r>
            <a:r>
              <a:rPr dirty="0"/>
              <a:t> </a:t>
            </a:r>
            <a:r>
              <a:rPr dirty="0" err="1"/>
              <a:t>Schule</a:t>
            </a:r>
            <a:r>
              <a:rPr dirty="0"/>
              <a:t>. Die </a:t>
            </a:r>
            <a:r>
              <a:rPr dirty="0" err="1"/>
              <a:t>Finanzierung</a:t>
            </a:r>
            <a:r>
              <a:rPr dirty="0"/>
              <a:t> </a:t>
            </a:r>
            <a:r>
              <a:rPr dirty="0" err="1"/>
              <a:t>übernimmt</a:t>
            </a:r>
            <a:r>
              <a:rPr dirty="0"/>
              <a:t> Afridunga. Da </a:t>
            </a:r>
            <a:r>
              <a:rPr dirty="0" err="1"/>
              <a:t>wir</a:t>
            </a:r>
            <a:r>
              <a:rPr dirty="0"/>
              <a:t> für </a:t>
            </a:r>
            <a:r>
              <a:rPr dirty="0" err="1"/>
              <a:t>diese</a:t>
            </a:r>
            <a:r>
              <a:rPr dirty="0"/>
              <a:t> </a:t>
            </a:r>
            <a:r>
              <a:rPr dirty="0" err="1"/>
              <a:t>Schüler:innen</a:t>
            </a:r>
            <a:r>
              <a:rPr dirty="0"/>
              <a:t> </a:t>
            </a:r>
            <a:r>
              <a:rPr dirty="0" err="1"/>
              <a:t>zum</a:t>
            </a:r>
            <a:r>
              <a:rPr dirty="0"/>
              <a:t> </a:t>
            </a:r>
            <a:r>
              <a:rPr dirty="0" err="1"/>
              <a:t>Teil</a:t>
            </a:r>
            <a:r>
              <a:rPr dirty="0"/>
              <a:t> </a:t>
            </a:r>
            <a:r>
              <a:rPr dirty="0" err="1"/>
              <a:t>noch</a:t>
            </a:r>
            <a:r>
              <a:rPr dirty="0"/>
              <a:t> </a:t>
            </a:r>
            <a:r>
              <a:rPr dirty="0" err="1"/>
              <a:t>keine</a:t>
            </a:r>
            <a:r>
              <a:rPr dirty="0"/>
              <a:t> Paten- </a:t>
            </a:r>
            <a:r>
              <a:rPr dirty="0" err="1"/>
              <a:t>bzw</a:t>
            </a:r>
            <a:r>
              <a:rPr dirty="0"/>
              <a:t>. </a:t>
            </a:r>
            <a:r>
              <a:rPr dirty="0" err="1"/>
              <a:t>Bildungspartnerschaften</a:t>
            </a:r>
            <a:r>
              <a:rPr dirty="0"/>
              <a:t> </a:t>
            </a:r>
            <a:r>
              <a:rPr dirty="0" err="1"/>
              <a:t>haben</a:t>
            </a:r>
            <a:r>
              <a:rPr dirty="0"/>
              <a:t>, </a:t>
            </a:r>
            <a:r>
              <a:rPr dirty="0" err="1"/>
              <a:t>wäre</a:t>
            </a:r>
            <a:r>
              <a:rPr dirty="0"/>
              <a:t> </a:t>
            </a:r>
            <a:r>
              <a:rPr dirty="0" err="1"/>
              <a:t>unser</a:t>
            </a:r>
            <a:r>
              <a:rPr dirty="0"/>
              <a:t> </a:t>
            </a:r>
            <a:r>
              <a:rPr dirty="0" err="1"/>
              <a:t>Förderverein</a:t>
            </a:r>
            <a:r>
              <a:rPr dirty="0"/>
              <a:t> für </a:t>
            </a:r>
            <a:r>
              <a:rPr dirty="0" err="1"/>
              <a:t>jede</a:t>
            </a:r>
            <a:r>
              <a:rPr dirty="0"/>
              <a:t> </a:t>
            </a:r>
            <a:r>
              <a:rPr dirty="0" err="1"/>
              <a:t>Unterstützung</a:t>
            </a:r>
            <a:r>
              <a:rPr dirty="0"/>
              <a:t> </a:t>
            </a:r>
            <a:r>
              <a:rPr dirty="0" err="1"/>
              <a:t>sehr</a:t>
            </a:r>
            <a:r>
              <a:rPr dirty="0"/>
              <a:t> </a:t>
            </a:r>
            <a:r>
              <a:rPr dirty="0" err="1"/>
              <a:t>dankbar</a:t>
            </a:r>
            <a:r>
              <a:rPr dirty="0"/>
              <a:t>. Paten- </a:t>
            </a:r>
            <a:r>
              <a:rPr dirty="0" err="1"/>
              <a:t>bzw</a:t>
            </a:r>
            <a:r>
              <a:rPr dirty="0"/>
              <a:t>. </a:t>
            </a:r>
            <a:r>
              <a:rPr dirty="0" err="1"/>
              <a:t>Bildungspartnerschaften</a:t>
            </a:r>
            <a:r>
              <a:rPr dirty="0"/>
              <a:t> </a:t>
            </a:r>
            <a:r>
              <a:rPr dirty="0" err="1"/>
              <a:t>sind</a:t>
            </a:r>
            <a:r>
              <a:rPr dirty="0"/>
              <a:t> ab 12 Euro/</a:t>
            </a:r>
            <a:r>
              <a:rPr dirty="0" err="1"/>
              <a:t>Monat</a:t>
            </a:r>
            <a:r>
              <a:rPr dirty="0"/>
              <a:t> </a:t>
            </a:r>
            <a:r>
              <a:rPr dirty="0" err="1"/>
              <a:t>möglich</a:t>
            </a:r>
            <a:r>
              <a:rPr dirty="0"/>
              <a:t>. Für die </a:t>
            </a:r>
            <a:r>
              <a:rPr dirty="0" err="1"/>
              <a:t>Finanzierung</a:t>
            </a:r>
            <a:r>
              <a:rPr dirty="0"/>
              <a:t> </a:t>
            </a:r>
            <a:r>
              <a:rPr dirty="0" err="1"/>
              <a:t>eines</a:t>
            </a:r>
            <a:r>
              <a:rPr dirty="0"/>
              <a:t> </a:t>
            </a:r>
            <a:r>
              <a:rPr dirty="0" err="1"/>
              <a:t>Schulplatzes</a:t>
            </a:r>
            <a:r>
              <a:rPr dirty="0"/>
              <a:t> auf </a:t>
            </a:r>
            <a:r>
              <a:rPr dirty="0" err="1"/>
              <a:t>einer</a:t>
            </a:r>
            <a:r>
              <a:rPr dirty="0"/>
              <a:t> </a:t>
            </a:r>
            <a:r>
              <a:rPr dirty="0" err="1"/>
              <a:t>externen</a:t>
            </a:r>
            <a:r>
              <a:rPr dirty="0"/>
              <a:t>, </a:t>
            </a:r>
            <a:r>
              <a:rPr dirty="0" err="1"/>
              <a:t>weiterführenden</a:t>
            </a:r>
            <a:r>
              <a:rPr dirty="0"/>
              <a:t> </a:t>
            </a:r>
            <a:r>
              <a:rPr dirty="0" err="1"/>
              <a:t>Schule</a:t>
            </a:r>
            <a:r>
              <a:rPr dirty="0"/>
              <a:t> </a:t>
            </a:r>
            <a:r>
              <a:rPr dirty="0" err="1"/>
              <a:t>sind</a:t>
            </a:r>
            <a:r>
              <a:rPr dirty="0"/>
              <a:t> ca. 50 Euro/</a:t>
            </a:r>
            <a:r>
              <a:rPr dirty="0" err="1"/>
              <a:t>Monat</a:t>
            </a:r>
            <a:r>
              <a:rPr dirty="0"/>
              <a:t> und Kind </a:t>
            </a:r>
            <a:r>
              <a:rPr dirty="0" err="1"/>
              <a:t>notwendig</a:t>
            </a:r>
            <a:r>
              <a:rPr dirty="0"/>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xfrm>
            <a:off x="1143000" y="685800"/>
            <a:ext cx="4572000" cy="3429000"/>
          </a:xfrm>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Abhängig von den Ergebnissen können die Schüler:innen im Anschluss eine Ausbildung oder ein Studium absolvieren. So zählen zu den Waisenkindern von Sheryl’s aktuell eine Bachelor-Studentin in Soziologie und Psychologie, ein Bachelor-Student in Informatik sowie ein Bachelor-Student im Lehramt. Andere Schulabgänger:innen haben bereits eine Anstellung im Verkauf, als Mechaniker und in der Gastronomie in Nairobi und Mombassa gefunden. Um möglichst vielen Waisenkindern den Übergang zu einer Ausbildung und somit den Weg zur Selbstständigkeit zu ermöglichen, wirbt der Förderverein Afridunga um weitere Paten- bzw. Bildungspartnerschaften.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1143000" y="685800"/>
            <a:ext cx="4572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lang="de-DE" dirty="0"/>
              <a:t>Der Name des Vereins setzt sich zusammen aus dem Wort „Afrika“ und dem althochdeutschen Wort „</a:t>
            </a:r>
            <a:r>
              <a:rPr lang="de-DE" dirty="0" err="1"/>
              <a:t>Bildunga</a:t>
            </a:r>
            <a:r>
              <a:rPr lang="de-DE" dirty="0"/>
              <a:t>“. </a:t>
            </a:r>
            <a:r>
              <a:rPr lang="de-DE" dirty="0" err="1"/>
              <a:t>Bildunga</a:t>
            </a:r>
            <a:r>
              <a:rPr lang="de-DE" dirty="0"/>
              <a:t> bedeutet gestalten, formen, behauen, hervorbringen, schöpfen, schaffen. Es geht also um einen Bildungsbegriff im weiten Sinne!</a:t>
            </a:r>
          </a:p>
          <a:p>
            <a:r>
              <a:rPr lang="de-DE" dirty="0"/>
              <a:t>Der Förderverein Afridunga versteht sich selbst als Wegbegleiter auf Augenhöhe für Menschen und Projekte. Darin geht es um nachhaltige Bildungs- und Entwicklungsprozesse. Afridunga setzt sich ein für interkulturelle Zusammenarbeit, gegenseitige Toleranz, Völkerverständigung und will einen Beitrag zur freundschaftlichen Beziehung zwischen Afrika und Europa leisten.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lang="de-DE" dirty="0"/>
              <a:t>Vielen Dank für Ihre Aufmerksamkeit. Ich denke, dass es wunderbar ist, dass das FORUM älterwerden mit Afridunga zusammenarbeitet. </a:t>
            </a:r>
          </a:p>
          <a:p>
            <a:r>
              <a:rPr lang="de-DE" dirty="0"/>
              <a:t>Der Förderverein Afridunga setzt sich für Kinder und Jugendliche ein, die es sonst sehr schwer auf ihrem Lebensweg hätten. Wenn wir unseren bescheidenen Beitrag für diese Kinder und Jugendlichen leisten können, dann „</a:t>
            </a:r>
            <a:r>
              <a:rPr lang="de-DE" dirty="0" err="1"/>
              <a:t>Vergelt‘s</a:t>
            </a:r>
            <a:r>
              <a:rPr lang="de-DE" dirty="0"/>
              <a:t> Gott“.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1143000" y="685800"/>
            <a:ext cx="4572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lang="de-DE" dirty="0"/>
              <a:t>Der Verein will gemeinnützige Projekte in Afrika fördern, die von einheimischen Fachkräften geleitet werden. Afridunga will damit benachteiligte Gruppen von Menschen auf ihrem Lebensweg begleiten und unterstützen. </a:t>
            </a:r>
          </a:p>
          <a:p>
            <a:r>
              <a:rPr lang="de-DE" dirty="0"/>
              <a:t>Seit Gründung und bis heute unterstützt Afridunga das kenianische Waisenhaus „</a:t>
            </a:r>
            <a:r>
              <a:rPr lang="de-DE" dirty="0" err="1"/>
              <a:t>Sheryl‘s</a:t>
            </a:r>
            <a:r>
              <a:rPr lang="de-DE" dirty="0"/>
              <a:t> </a:t>
            </a:r>
            <a:r>
              <a:rPr lang="de-DE" dirty="0" err="1"/>
              <a:t>Orphans</a:t>
            </a:r>
            <a:r>
              <a:rPr lang="de-DE" dirty="0"/>
              <a:t> Children Home“, kurz: „</a:t>
            </a:r>
            <a:r>
              <a:rPr lang="de-DE" dirty="0" err="1"/>
              <a:t>Sheryl‘s</a:t>
            </a:r>
            <a:r>
              <a:rPr lang="de-DE" dirty="0"/>
              <a:t>“</a:t>
            </a:r>
          </a:p>
          <a:p>
            <a:r>
              <a:rPr lang="de-DE" dirty="0"/>
              <a:t>Daniel Knäble hat den Kontakt hergestellt, war 2009 erstmals dort in Kenia und ist Gründungsmitglied und 1. Vorsitzender von Afridunga.</a:t>
            </a:r>
            <a:endParaRPr dirty="0"/>
          </a:p>
        </p:txBody>
      </p:sp>
    </p:spTree>
    <p:extLst>
      <p:ext uri="{BB962C8B-B14F-4D97-AF65-F5344CB8AC3E}">
        <p14:creationId xmlns:p14="http://schemas.microsoft.com/office/powerpoint/2010/main" val="172273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lang="de-DE" dirty="0"/>
              <a:t>Wie kam es also zum Kontakt zum Waisenhaus </a:t>
            </a:r>
            <a:r>
              <a:rPr lang="de-DE" dirty="0" err="1"/>
              <a:t>Sheryl‘s</a:t>
            </a:r>
            <a:r>
              <a:rPr lang="de-DE" dirty="0"/>
              <a:t>?</a:t>
            </a:r>
          </a:p>
          <a:p>
            <a:r>
              <a:rPr dirty="0"/>
              <a:t>Betty, die </a:t>
            </a:r>
            <a:r>
              <a:rPr dirty="0" err="1"/>
              <a:t>Tochter</a:t>
            </a:r>
            <a:r>
              <a:rPr dirty="0"/>
              <a:t> von Rosemary </a:t>
            </a:r>
            <a:r>
              <a:rPr dirty="0" err="1"/>
              <a:t>Murumba</a:t>
            </a:r>
            <a:r>
              <a:rPr dirty="0"/>
              <a:t> hat </a:t>
            </a:r>
            <a:r>
              <a:rPr dirty="0" err="1"/>
              <a:t>im</a:t>
            </a:r>
            <a:r>
              <a:rPr dirty="0"/>
              <a:t> </a:t>
            </a:r>
            <a:r>
              <a:rPr dirty="0" err="1"/>
              <a:t>Jahr</a:t>
            </a:r>
            <a:r>
              <a:rPr dirty="0"/>
              <a:t> 2008 </a:t>
            </a:r>
            <a:r>
              <a:rPr dirty="0" err="1"/>
              <a:t>während</a:t>
            </a:r>
            <a:r>
              <a:rPr dirty="0"/>
              <a:t> dem </a:t>
            </a:r>
            <a:r>
              <a:rPr dirty="0" err="1"/>
              <a:t>gemeinsamen</a:t>
            </a:r>
            <a:r>
              <a:rPr dirty="0"/>
              <a:t> </a:t>
            </a:r>
            <a:r>
              <a:rPr dirty="0" err="1"/>
              <a:t>Studium</a:t>
            </a:r>
            <a:r>
              <a:rPr dirty="0"/>
              <a:t> in England Daniel Knäble von Sheryl's Orphans Children Home </a:t>
            </a:r>
            <a:r>
              <a:rPr dirty="0" err="1"/>
              <a:t>berichtet</a:t>
            </a:r>
            <a:r>
              <a:rPr dirty="0"/>
              <a:t> und </a:t>
            </a:r>
            <a:r>
              <a:rPr dirty="0" err="1"/>
              <a:t>somit</a:t>
            </a:r>
            <a:r>
              <a:rPr dirty="0"/>
              <a:t> den </a:t>
            </a:r>
            <a:r>
              <a:rPr dirty="0" err="1"/>
              <a:t>ersten</a:t>
            </a:r>
            <a:r>
              <a:rPr dirty="0"/>
              <a:t> </a:t>
            </a:r>
            <a:r>
              <a:rPr dirty="0" err="1"/>
              <a:t>Kontakt</a:t>
            </a:r>
            <a:r>
              <a:rPr dirty="0"/>
              <a:t> </a:t>
            </a:r>
            <a:r>
              <a:rPr dirty="0" err="1"/>
              <a:t>hergestellt</a:t>
            </a:r>
            <a:r>
              <a:rPr dirty="0"/>
              <a:t>.</a:t>
            </a:r>
          </a:p>
          <a:p>
            <a:endParaRPr dirty="0"/>
          </a:p>
          <a:p>
            <a:r>
              <a:rPr dirty="0"/>
              <a:t>Daniel Knäble </a:t>
            </a:r>
            <a:r>
              <a:rPr dirty="0" err="1"/>
              <a:t>besuchte</a:t>
            </a:r>
            <a:r>
              <a:rPr dirty="0"/>
              <a:t> das </a:t>
            </a:r>
            <a:r>
              <a:rPr dirty="0" err="1"/>
              <a:t>Waisenhaus</a:t>
            </a:r>
            <a:r>
              <a:rPr dirty="0"/>
              <a:t> </a:t>
            </a:r>
            <a:r>
              <a:rPr dirty="0" err="1"/>
              <a:t>nach</a:t>
            </a:r>
            <a:r>
              <a:rPr dirty="0"/>
              <a:t> </a:t>
            </a:r>
            <a:r>
              <a:rPr dirty="0" err="1"/>
              <a:t>seinem</a:t>
            </a:r>
            <a:r>
              <a:rPr dirty="0"/>
              <a:t> </a:t>
            </a:r>
            <a:r>
              <a:rPr dirty="0" err="1"/>
              <a:t>Studium</a:t>
            </a:r>
            <a:r>
              <a:rPr dirty="0"/>
              <a:t> </a:t>
            </a:r>
            <a:r>
              <a:rPr dirty="0" err="1"/>
              <a:t>im</a:t>
            </a:r>
            <a:r>
              <a:rPr dirty="0"/>
              <a:t> </a:t>
            </a:r>
            <a:r>
              <a:rPr dirty="0" err="1"/>
              <a:t>Jahr</a:t>
            </a:r>
            <a:r>
              <a:rPr dirty="0"/>
              <a:t> 2009. </a:t>
            </a:r>
            <a:r>
              <a:rPr dirty="0" err="1"/>
              <a:t>Nach</a:t>
            </a:r>
            <a:r>
              <a:rPr dirty="0"/>
              <a:t> </a:t>
            </a:r>
            <a:r>
              <a:rPr dirty="0" err="1"/>
              <a:t>diesem</a:t>
            </a:r>
            <a:r>
              <a:rPr dirty="0"/>
              <a:t> </a:t>
            </a:r>
            <a:r>
              <a:rPr dirty="0" err="1"/>
              <a:t>Besuch</a:t>
            </a:r>
            <a:r>
              <a:rPr dirty="0"/>
              <a:t> </a:t>
            </a:r>
            <a:r>
              <a:rPr dirty="0" err="1"/>
              <a:t>entstand</a:t>
            </a:r>
            <a:r>
              <a:rPr dirty="0"/>
              <a:t> die Idee, </a:t>
            </a:r>
            <a:r>
              <a:rPr dirty="0" err="1"/>
              <a:t>einen</a:t>
            </a:r>
            <a:r>
              <a:rPr dirty="0"/>
              <a:t> </a:t>
            </a:r>
            <a:r>
              <a:rPr dirty="0" err="1"/>
              <a:t>Förderverein</a:t>
            </a:r>
            <a:r>
              <a:rPr dirty="0"/>
              <a:t> für Sheryl's ins Leben zu </a:t>
            </a:r>
            <a:r>
              <a:rPr dirty="0" err="1"/>
              <a:t>rufen</a:t>
            </a:r>
            <a:r>
              <a:rPr dirty="0"/>
              <a:t>.</a:t>
            </a:r>
            <a:endParaRPr lang="de-DE" dirty="0"/>
          </a:p>
          <a:p>
            <a:endParaRPr lang="de-DE" dirty="0"/>
          </a:p>
          <a:p>
            <a:r>
              <a:rPr lang="de-DE" dirty="0"/>
              <a:t>Sheryl war eine Frau, die sich bis zu ihrem Tod aufopfernd für die Waisenkinder in Port Victoria einsetzte. Sie hat die Waisenkinder mit Nahrungsmittel und bei Bedarf mit Medikamenten versorgt. Sie war Ersatzmutter und -vater, erste Ansprechpartnerin, Ratgeberin und wichtigste Bezugsperson für die Waisenkinder. Nach dem Tod von Sheryl hat Mama Rosemary diese Aufgabe nach ihrem Vorbild übernommen und kümmert sich seither ehrenamtlich und mit sehr viel Herzblut für die Waisenkinder in und um Port Victoria.</a:t>
            </a:r>
          </a:p>
          <a:p>
            <a:endParaRPr lang="de-DE" dirty="0"/>
          </a:p>
          <a:p>
            <a:r>
              <a:rPr lang="de-DE" dirty="0"/>
              <a:t>Begonnen hatte sie mit einer Suppenküche in ihrem eigenen Wohnhaus, die schon bald zu einem Art Kindergarten mit Mittagessen weiterentwickelt wurde. Mit Hilfe der Bevölkerung konnte Mama Rosemary ein Steinhaus mit zwei Gruppen- bzw. Klassenräumen errichten. Die notwendigen Materialien wie Sand, Steine und Holz wurden hierfür gespendet. Sobald wieder ausreichend Material vorhanden war, wurde der Bau fortgesetzt. So erstreckte sich das Projekt über mehrere Jahre.</a:t>
            </a:r>
          </a:p>
          <a:p>
            <a:endParaRPr lang="de-DE" dirty="0"/>
          </a:p>
          <a:p>
            <a:r>
              <a:rPr lang="de-DE" dirty="0"/>
              <a:t>Nach der Fertigstellung wurden in den neuen Räumlichkeiten Waisenkinder aller Altersstufen von Mama Rosemary und weiteren ehrenamtlichen Helferinnen und Helfern gemeinsam betreut und unterrichtet. Beim ersten Besuch von Daniel Knäble im Jahr 2009 war </a:t>
            </a:r>
            <a:r>
              <a:rPr lang="de-DE" dirty="0" err="1"/>
              <a:t>Sheryl’s</a:t>
            </a:r>
            <a:r>
              <a:rPr lang="de-DE" dirty="0"/>
              <a:t> </a:t>
            </a:r>
            <a:r>
              <a:rPr lang="de-DE" dirty="0" err="1"/>
              <a:t>Orphans</a:t>
            </a:r>
            <a:r>
              <a:rPr lang="de-DE" dirty="0"/>
              <a:t> Home bereits auf 150 Waisenkinder herangewachsen.</a:t>
            </a:r>
          </a:p>
          <a:p>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1143000" y="685800"/>
            <a:ext cx="4572000" cy="3429000"/>
          </a:xfrm>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r>
              <a:t>Gekocht wurde beim ersten Projektbesuch von Daniel Knäble im Jahr 2009 auf offenem Feuer in einer einfachen Blechhütte. Bei Regenwetter fiel das Essen im wahrsten Sinne des Wortes ins Wasser.</a:t>
            </a:r>
          </a:p>
          <a:p>
            <a:endParaRPr/>
          </a:p>
          <a:p>
            <a:r>
              <a:t>Für den Unterricht der ca. 150 Kinder im Alter von 3 bis ca. 12 Jahren standen zwei Klassenräume zur Verfügung.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Gegessen wurde unter freiem Himmel.</a:t>
            </a:r>
          </a:p>
          <a:p>
            <a:endParaRPr/>
          </a:p>
          <a:p>
            <a:r>
              <a:t>Nach dem Projektbesuch haben mit Daniel Knäble insgesamt 11 Gründungsmitglieder den Förderverein Afridunga ins Leben gerufen. Treffpunkt für die Gründungsversammlung war das Wohnzimmer von Familie Knäble in Niederschopfheim. Familie und Freunde waren einer Meinung: Sie wollten das ehrenamtliche Engagement von Familie Murumba unterstützen und ihren Teil dazu beitragen, den Waisenkindern eine bessere Zukunftsperspektive zu bieten - der Beginn einer langjährigen und vertrauensvollen Partnerschaft.</a:t>
            </a:r>
          </a:p>
          <a:p>
            <a:endParaRPr/>
          </a:p>
          <a:p>
            <a:r>
              <a:t>Die ersten Euro wurden von den Gründungsmitgliedern bei verschiedenen Kuchenverkäufen, Vorträgen und dem Verkauf von selbst hergestellten Tetrapack-Taschen verdient.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11" name="Titeltext"/>
          <p:cNvSpPr txBox="1">
            <a:spLocks noGrp="1"/>
          </p:cNvSpPr>
          <p:nvPr>
            <p:ph type="title"/>
          </p:nvPr>
        </p:nvSpPr>
        <p:spPr>
          <a:xfrm>
            <a:off x="685800" y="2130427"/>
            <a:ext cx="7772400" cy="1470025"/>
          </a:xfrm>
          <a:prstGeom prst="rect">
            <a:avLst/>
          </a:prstGeom>
        </p:spPr>
        <p:txBody>
          <a:bodyPr/>
          <a:lstStyle/>
          <a:p>
            <a:r>
              <a:t>Titeltext</a:t>
            </a:r>
          </a:p>
        </p:txBody>
      </p:sp>
      <p:sp>
        <p:nvSpPr>
          <p:cNvPr id="12" name="Textebene 1…"/>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0" algn="ctr">
              <a:buSzTx/>
              <a:buNone/>
            </a:lvl2pPr>
            <a:lvl3pPr marL="0" indent="0" algn="ctr">
              <a:buSzTx/>
              <a:buNone/>
            </a:lvl3pPr>
            <a:lvl4pPr marL="0" indent="0" algn="ctr">
              <a:buSzTx/>
              <a:buNone/>
            </a:lvl4pPr>
            <a:lvl5pPr marL="0" indent="0" algn="ctr">
              <a:buSzTx/>
              <a:buNone/>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0" name="Titeltext"/>
          <p:cNvSpPr txBox="1">
            <a:spLocks noGrp="1"/>
          </p:cNvSpPr>
          <p:nvPr>
            <p:ph type="title"/>
          </p:nvPr>
        </p:nvSpPr>
        <p:spPr>
          <a:prstGeom prst="rect">
            <a:avLst/>
          </a:prstGeom>
        </p:spPr>
        <p:txBody>
          <a:bodyPr/>
          <a:lstStyle/>
          <a:p>
            <a:r>
              <a:t>Titeltext</a:t>
            </a:r>
          </a:p>
        </p:txBody>
      </p:sp>
      <p:sp>
        <p:nvSpPr>
          <p:cNvPr id="21"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29" name="Titeltext"/>
          <p:cNvSpPr txBox="1">
            <a:spLocks noGrp="1"/>
          </p:cNvSpPr>
          <p:nvPr>
            <p:ph type="title"/>
          </p:nvPr>
        </p:nvSpPr>
        <p:spPr>
          <a:xfrm>
            <a:off x="722313" y="4406902"/>
            <a:ext cx="7772401" cy="1362075"/>
          </a:xfrm>
          <a:prstGeom prst="rect">
            <a:avLst/>
          </a:prstGeom>
        </p:spPr>
        <p:txBody>
          <a:bodyPr anchor="t"/>
          <a:lstStyle>
            <a:lvl1pPr algn="l">
              <a:defRPr sz="4000" b="1" cap="all"/>
            </a:lvl1pPr>
          </a:lstStyle>
          <a:p>
            <a:r>
              <a:t>Titeltext</a:t>
            </a:r>
          </a:p>
        </p:txBody>
      </p:sp>
      <p:sp>
        <p:nvSpPr>
          <p:cNvPr id="30" name="Textebene 1…"/>
          <p:cNvSpPr txBox="1">
            <a:spLocks noGrp="1"/>
          </p:cNvSpPr>
          <p:nvPr>
            <p:ph type="body" sz="quarter" idx="1"/>
          </p:nvPr>
        </p:nvSpPr>
        <p:spPr>
          <a:xfrm>
            <a:off x="722313" y="2906713"/>
            <a:ext cx="7772401" cy="1500190"/>
          </a:xfrm>
          <a:prstGeom prst="rect">
            <a:avLst/>
          </a:prstGeom>
        </p:spPr>
        <p:txBody>
          <a:bodyPr anchor="b"/>
          <a:lstStyle>
            <a:lvl1pPr marL="0" indent="0">
              <a:spcBef>
                <a:spcPts val="400"/>
              </a:spcBef>
              <a:buSzTx/>
              <a:buNone/>
              <a:defRPr sz="2000"/>
            </a:lvl1pPr>
            <a:lvl2pPr marL="0" indent="0">
              <a:spcBef>
                <a:spcPts val="400"/>
              </a:spcBef>
              <a:buSzTx/>
              <a:buNone/>
              <a:defRPr sz="2000"/>
            </a:lvl2pPr>
            <a:lvl3pPr marL="0" indent="0">
              <a:spcBef>
                <a:spcPts val="400"/>
              </a:spcBef>
              <a:buSzTx/>
              <a:buNone/>
              <a:defRPr sz="2000"/>
            </a:lvl3pPr>
            <a:lvl4pPr marL="0" indent="0">
              <a:spcBef>
                <a:spcPts val="400"/>
              </a:spcBef>
              <a:buSzTx/>
              <a:buNone/>
              <a:defRPr sz="2000"/>
            </a:lvl4pPr>
            <a:lvl5pPr marL="0" indent="0">
              <a:spcBef>
                <a:spcPts val="400"/>
              </a:spcBef>
              <a:buSzTx/>
              <a:buNone/>
              <a:defRPr sz="2000"/>
            </a:lvl5pPr>
          </a:lstStyle>
          <a:p>
            <a:r>
              <a:t>Textebene 1</a:t>
            </a:r>
          </a:p>
          <a:p>
            <a:pPr lvl="1"/>
            <a:r>
              <a:t>Textebene 2</a:t>
            </a:r>
          </a:p>
          <a:p>
            <a:pPr lvl="2"/>
            <a:r>
              <a:t>Textebene 3</a:t>
            </a:r>
          </a:p>
          <a:p>
            <a:pPr lvl="3"/>
            <a:r>
              <a:t>Textebene 4</a:t>
            </a:r>
          </a:p>
          <a:p>
            <a:pPr lvl="4"/>
            <a:r>
              <a:t>Textebene 5</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38" name="Titeltext"/>
          <p:cNvSpPr txBox="1">
            <a:spLocks noGrp="1"/>
          </p:cNvSpPr>
          <p:nvPr>
            <p:ph type="title"/>
          </p:nvPr>
        </p:nvSpPr>
        <p:spPr>
          <a:prstGeom prst="rect">
            <a:avLst/>
          </a:prstGeom>
        </p:spPr>
        <p:txBody>
          <a:bodyPr/>
          <a:lstStyle/>
          <a:p>
            <a:r>
              <a:t>Titeltext</a:t>
            </a:r>
          </a:p>
        </p:txBody>
      </p:sp>
      <p:sp>
        <p:nvSpPr>
          <p:cNvPr id="39" name="Textebene 1…"/>
          <p:cNvSpPr txBox="1">
            <a:spLocks noGrp="1"/>
          </p:cNvSpPr>
          <p:nvPr>
            <p:ph type="body" sz="half" idx="1"/>
          </p:nvPr>
        </p:nvSpPr>
        <p:spPr>
          <a:xfrm>
            <a:off x="457200" y="1600202"/>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Textebene 1</a:t>
            </a:r>
          </a:p>
          <a:p>
            <a:pPr lvl="1"/>
            <a:r>
              <a:t>Textebene 2</a:t>
            </a:r>
          </a:p>
          <a:p>
            <a:pPr lvl="2"/>
            <a:r>
              <a:t>Textebene 3</a:t>
            </a:r>
          </a:p>
          <a:p>
            <a:pPr lvl="3"/>
            <a:r>
              <a:t>Textebene 4</a:t>
            </a:r>
          </a:p>
          <a:p>
            <a:pPr lvl="4"/>
            <a:r>
              <a:t>Textebene 5</a:t>
            </a:r>
          </a:p>
        </p:txBody>
      </p:sp>
      <p:sp>
        <p:nvSpPr>
          <p:cNvPr id="4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47" name="Titeltext"/>
          <p:cNvSpPr txBox="1">
            <a:spLocks noGrp="1"/>
          </p:cNvSpPr>
          <p:nvPr>
            <p:ph type="title"/>
          </p:nvPr>
        </p:nvSpPr>
        <p:spPr>
          <a:prstGeom prst="rect">
            <a:avLst/>
          </a:prstGeom>
        </p:spPr>
        <p:txBody>
          <a:bodyPr/>
          <a:lstStyle/>
          <a:p>
            <a:r>
              <a:t>Titeltext</a:t>
            </a:r>
          </a:p>
        </p:txBody>
      </p:sp>
      <p:sp>
        <p:nvSpPr>
          <p:cNvPr id="48" name="Textebene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0">
              <a:spcBef>
                <a:spcPts val="500"/>
              </a:spcBef>
              <a:buSzTx/>
              <a:buNone/>
              <a:defRPr sz="2400" b="1"/>
            </a:lvl2pPr>
            <a:lvl3pPr marL="0" indent="0">
              <a:spcBef>
                <a:spcPts val="500"/>
              </a:spcBef>
              <a:buSzTx/>
              <a:buNone/>
              <a:defRPr sz="2400" b="1"/>
            </a:lvl3pPr>
            <a:lvl4pPr marL="0" indent="0">
              <a:spcBef>
                <a:spcPts val="500"/>
              </a:spcBef>
              <a:buSzTx/>
              <a:buNone/>
              <a:defRPr sz="2400" b="1"/>
            </a:lvl4pPr>
            <a:lvl5pPr marL="0" indent="0">
              <a:spcBef>
                <a:spcPts val="500"/>
              </a:spcBef>
              <a:buSzTx/>
              <a:buNone/>
              <a:defRPr sz="2400" b="1"/>
            </a:lvl5pPr>
          </a:lstStyle>
          <a:p>
            <a:r>
              <a:t>Textebene 1</a:t>
            </a:r>
          </a:p>
          <a:p>
            <a:pPr lvl="1"/>
            <a:r>
              <a:t>Textebene 2</a:t>
            </a:r>
          </a:p>
          <a:p>
            <a:pPr lvl="2"/>
            <a:r>
              <a:t>Textebene 3</a:t>
            </a:r>
          </a:p>
          <a:p>
            <a:pPr lvl="3"/>
            <a:r>
              <a:t>Textebene 4</a:t>
            </a:r>
          </a:p>
          <a:p>
            <a:pPr lvl="4"/>
            <a:r>
              <a:t>Textebene 5</a:t>
            </a:r>
          </a:p>
        </p:txBody>
      </p:sp>
      <p:sp>
        <p:nvSpPr>
          <p:cNvPr id="49" name="Textplatzhalter 4"/>
          <p:cNvSpPr>
            <a:spLocks noGrp="1"/>
          </p:cNvSpPr>
          <p:nvPr>
            <p:ph type="body" sz="quarter" idx="21"/>
          </p:nvPr>
        </p:nvSpPr>
        <p:spPr>
          <a:xfrm>
            <a:off x="4645026" y="1535114"/>
            <a:ext cx="4041775" cy="639765"/>
          </a:xfrm>
          <a:prstGeom prst="rect">
            <a:avLst/>
          </a:prstGeom>
        </p:spPr>
        <p:txBody>
          <a:bodyPr anchor="b"/>
          <a:lstStyle/>
          <a:p>
            <a:endParaRPr/>
          </a:p>
        </p:txBody>
      </p:sp>
      <p:sp>
        <p:nvSpPr>
          <p:cNvPr id="5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5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Inhalt mit Überschrift">
    <p:spTree>
      <p:nvGrpSpPr>
        <p:cNvPr id="1" name=""/>
        <p:cNvGrpSpPr/>
        <p:nvPr/>
      </p:nvGrpSpPr>
      <p:grpSpPr>
        <a:xfrm>
          <a:off x="0" y="0"/>
          <a:ext cx="0" cy="0"/>
          <a:chOff x="0" y="0"/>
          <a:chExt cx="0" cy="0"/>
        </a:xfrm>
      </p:grpSpPr>
      <p:sp>
        <p:nvSpPr>
          <p:cNvPr id="64" name="Titeltext"/>
          <p:cNvSpPr txBox="1">
            <a:spLocks noGrp="1"/>
          </p:cNvSpPr>
          <p:nvPr>
            <p:ph type="title"/>
          </p:nvPr>
        </p:nvSpPr>
        <p:spPr>
          <a:xfrm>
            <a:off x="457200" y="273050"/>
            <a:ext cx="3008316" cy="1162050"/>
          </a:xfrm>
          <a:prstGeom prst="rect">
            <a:avLst/>
          </a:prstGeom>
        </p:spPr>
        <p:txBody>
          <a:bodyPr anchor="b"/>
          <a:lstStyle>
            <a:lvl1pPr algn="l">
              <a:defRPr sz="2000" b="1"/>
            </a:lvl1pPr>
          </a:lstStyle>
          <a:p>
            <a:r>
              <a:t>Titeltext</a:t>
            </a:r>
          </a:p>
        </p:txBody>
      </p:sp>
      <p:sp>
        <p:nvSpPr>
          <p:cNvPr id="65" name="Textebene 1…"/>
          <p:cNvSpPr txBox="1">
            <a:spLocks noGrp="1"/>
          </p:cNvSpPr>
          <p:nvPr>
            <p:ph type="body" idx="1"/>
          </p:nvPr>
        </p:nvSpPr>
        <p:spPr>
          <a:xfrm>
            <a:off x="3575050" y="273052"/>
            <a:ext cx="5111750" cy="5853113"/>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66" name="Textplatzhalter 3"/>
          <p:cNvSpPr>
            <a:spLocks noGrp="1"/>
          </p:cNvSpPr>
          <p:nvPr>
            <p:ph type="body" sz="half" idx="21"/>
          </p:nvPr>
        </p:nvSpPr>
        <p:spPr>
          <a:xfrm>
            <a:off x="457199" y="1435102"/>
            <a:ext cx="3008317" cy="4691063"/>
          </a:xfrm>
          <a:prstGeom prst="rect">
            <a:avLst/>
          </a:prstGeom>
        </p:spPr>
        <p:txBody>
          <a:bodyPr/>
          <a:lstStyle/>
          <a:p>
            <a:endParaRPr/>
          </a:p>
        </p:txBody>
      </p:sp>
      <p:sp>
        <p:nvSpPr>
          <p:cNvPr id="6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ld mit Überschrift">
    <p:spTree>
      <p:nvGrpSpPr>
        <p:cNvPr id="1" name=""/>
        <p:cNvGrpSpPr/>
        <p:nvPr/>
      </p:nvGrpSpPr>
      <p:grpSpPr>
        <a:xfrm>
          <a:off x="0" y="0"/>
          <a:ext cx="0" cy="0"/>
          <a:chOff x="0" y="0"/>
          <a:chExt cx="0" cy="0"/>
        </a:xfrm>
      </p:grpSpPr>
      <p:sp>
        <p:nvSpPr>
          <p:cNvPr id="74" name="Titeltext"/>
          <p:cNvSpPr txBox="1">
            <a:spLocks noGrp="1"/>
          </p:cNvSpPr>
          <p:nvPr>
            <p:ph type="title"/>
          </p:nvPr>
        </p:nvSpPr>
        <p:spPr>
          <a:xfrm>
            <a:off x="1792289" y="4800600"/>
            <a:ext cx="5486403" cy="566738"/>
          </a:xfrm>
          <a:prstGeom prst="rect">
            <a:avLst/>
          </a:prstGeom>
        </p:spPr>
        <p:txBody>
          <a:bodyPr anchor="b"/>
          <a:lstStyle>
            <a:lvl1pPr algn="l">
              <a:defRPr sz="2000" b="1"/>
            </a:lvl1pPr>
          </a:lstStyle>
          <a:p>
            <a:r>
              <a:t>Titeltext</a:t>
            </a:r>
          </a:p>
        </p:txBody>
      </p:sp>
      <p:sp>
        <p:nvSpPr>
          <p:cNvPr id="75" name="Bildplatzhalter 2"/>
          <p:cNvSpPr>
            <a:spLocks noGrp="1"/>
          </p:cNvSpPr>
          <p:nvPr>
            <p:ph type="pic" sz="half" idx="21"/>
          </p:nvPr>
        </p:nvSpPr>
        <p:spPr>
          <a:xfrm>
            <a:off x="1792289" y="612775"/>
            <a:ext cx="5486403" cy="4114800"/>
          </a:xfrm>
          <a:prstGeom prst="rect">
            <a:avLst/>
          </a:prstGeom>
        </p:spPr>
        <p:txBody>
          <a:bodyPr lIns="91439" tIns="45719" rIns="91439" bIns="45719">
            <a:noAutofit/>
          </a:bodyPr>
          <a:lstStyle/>
          <a:p>
            <a:endParaRPr/>
          </a:p>
        </p:txBody>
      </p:sp>
      <p:sp>
        <p:nvSpPr>
          <p:cNvPr id="76" name="Textebene 1…"/>
          <p:cNvSpPr txBox="1">
            <a:spLocks noGrp="1"/>
          </p:cNvSpPr>
          <p:nvPr>
            <p:ph type="body" sz="quarter" idx="1"/>
          </p:nvPr>
        </p:nvSpPr>
        <p:spPr>
          <a:xfrm>
            <a:off x="1792289" y="5367339"/>
            <a:ext cx="5486403" cy="804865"/>
          </a:xfrm>
          <a:prstGeom prst="rect">
            <a:avLst/>
          </a:prstGeom>
        </p:spPr>
        <p:txBody>
          <a:bodyPr/>
          <a:lstStyle>
            <a:lvl1pPr marL="0" indent="0">
              <a:spcBef>
                <a:spcPts val="300"/>
              </a:spcBef>
              <a:buSzTx/>
              <a:buNone/>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Textebene 1</a:t>
            </a:r>
          </a:p>
          <a:p>
            <a:pPr lvl="1"/>
            <a:r>
              <a:t>Textebene 2</a:t>
            </a:r>
          </a:p>
          <a:p>
            <a:pPr lvl="2"/>
            <a:r>
              <a:t>Textebene 3</a:t>
            </a:r>
          </a:p>
          <a:p>
            <a:pPr lvl="3"/>
            <a:r>
              <a:t>Textebene 4</a:t>
            </a:r>
          </a:p>
          <a:p>
            <a:pPr lvl="4"/>
            <a:r>
              <a:t>Textebene 5</a:t>
            </a:r>
          </a:p>
        </p:txBody>
      </p:sp>
      <p:sp>
        <p:nvSpPr>
          <p:cNvPr id="7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84" name="Titeltext"/>
          <p:cNvSpPr txBox="1">
            <a:spLocks noGrp="1"/>
          </p:cNvSpPr>
          <p:nvPr>
            <p:ph type="title"/>
          </p:nvPr>
        </p:nvSpPr>
        <p:spPr>
          <a:xfrm>
            <a:off x="685800" y="2130427"/>
            <a:ext cx="7772400" cy="1470025"/>
          </a:xfrm>
          <a:prstGeom prst="rect">
            <a:avLst/>
          </a:prstGeom>
        </p:spPr>
        <p:txBody>
          <a:bodyPr lIns="45718" tIns="45718" rIns="45718" bIns="45718"/>
          <a:lstStyle/>
          <a:p>
            <a:r>
              <a:t>Titeltext</a:t>
            </a:r>
          </a:p>
        </p:txBody>
      </p:sp>
      <p:sp>
        <p:nvSpPr>
          <p:cNvPr id="85" name="Textebene 1…"/>
          <p:cNvSpPr txBox="1">
            <a:spLocks noGrp="1"/>
          </p:cNvSpPr>
          <p:nvPr>
            <p:ph type="body" sz="quarter" idx="1"/>
          </p:nvPr>
        </p:nvSpPr>
        <p:spPr>
          <a:xfrm>
            <a:off x="1371600" y="3886200"/>
            <a:ext cx="6400800" cy="1752600"/>
          </a:xfrm>
          <a:prstGeom prst="rect">
            <a:avLst/>
          </a:prstGeom>
        </p:spPr>
        <p:txBody>
          <a:bodyPr lIns="45718" tIns="45718" rIns="45718" bIns="45718"/>
          <a:lstStyle>
            <a:lvl1pPr marL="0" indent="0" algn="ctr">
              <a:buSzTx/>
              <a:buNone/>
            </a:lvl1pPr>
            <a:lvl2pPr marL="0" indent="0" algn="ctr">
              <a:buSzTx/>
              <a:buNone/>
            </a:lvl2pPr>
            <a:lvl3pPr marL="0" indent="0" algn="ctr">
              <a:buSzTx/>
              <a:buNone/>
            </a:lvl3pPr>
            <a:lvl4pPr marL="0" indent="0" algn="ctr">
              <a:buSzTx/>
              <a:buNone/>
            </a:lvl4pPr>
            <a:lvl5pPr marL="0" indent="0" algn="ctr">
              <a:buSzTx/>
              <a:buNone/>
            </a:lvl5pPr>
          </a:lstStyle>
          <a:p>
            <a:r>
              <a:t>Textebene 1</a:t>
            </a:r>
          </a:p>
          <a:p>
            <a:pPr lvl="1"/>
            <a:r>
              <a:t>Textebene 2</a:t>
            </a:r>
          </a:p>
          <a:p>
            <a:pPr lvl="2"/>
            <a:r>
              <a:t>Textebene 3</a:t>
            </a:r>
          </a:p>
          <a:p>
            <a:pPr lvl="3"/>
            <a:r>
              <a:t>Textebene 4</a:t>
            </a:r>
          </a:p>
          <a:p>
            <a:pPr lvl="4"/>
            <a:r>
              <a:t>Textebene 5</a:t>
            </a:r>
          </a:p>
        </p:txBody>
      </p:sp>
      <p:sp>
        <p:nvSpPr>
          <p:cNvPr id="86" name="Foliennummer"/>
          <p:cNvSpPr txBox="1">
            <a:spLocks noGrp="1"/>
          </p:cNvSpPr>
          <p:nvPr>
            <p:ph type="sldNum" sz="quarter" idx="2"/>
          </p:nvPr>
        </p:nvSpPr>
        <p:spPr>
          <a:xfrm>
            <a:off x="8237003" y="6245226"/>
            <a:ext cx="449799" cy="307773"/>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575"/>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457200" y="274640"/>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Titeltext</a:t>
            </a:r>
          </a:p>
        </p:txBody>
      </p:sp>
      <p:sp>
        <p:nvSpPr>
          <p:cNvPr id="3" name="Textebene 1…"/>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8237003" y="6245226"/>
            <a:ext cx="449799" cy="307773"/>
          </a:xfrm>
          <a:prstGeom prst="rect">
            <a:avLst/>
          </a:prstGeom>
          <a:ln w="12700">
            <a:miter lim="400000"/>
          </a:ln>
        </p:spPr>
        <p:txBody>
          <a:bodyPr wrap="none" lIns="45718" tIns="45718" rIns="45718" bIns="45718">
            <a:spAutoFit/>
          </a:bodyPr>
          <a:lstStyle>
            <a:lvl1pPr algn="r">
              <a:defRPr sz="1400">
                <a:latin typeface="+mn-lt"/>
                <a:ea typeface="+mn-ea"/>
                <a:cs typeface="+mn-cs"/>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4.jpe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Grafik 2" descr="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
            <a:ext cx="9164448" cy="6858001"/>
          </a:xfrm>
          <a:prstGeom prst="rect">
            <a:avLst/>
          </a:prstGeom>
          <a:ln w="12700">
            <a:miter lim="400000"/>
          </a:ln>
        </p:spPr>
      </p:pic>
      <p:grpSp>
        <p:nvGrpSpPr>
          <p:cNvPr id="3" name="Gruppieren 2">
            <a:extLst>
              <a:ext uri="{FF2B5EF4-FFF2-40B4-BE49-F238E27FC236}">
                <a16:creationId xmlns:a16="http://schemas.microsoft.com/office/drawing/2014/main" id="{DABA53D2-7C2F-49B5-83A8-69386388648B}"/>
              </a:ext>
            </a:extLst>
          </p:cNvPr>
          <p:cNvGrpSpPr/>
          <p:nvPr/>
        </p:nvGrpSpPr>
        <p:grpSpPr>
          <a:xfrm>
            <a:off x="639675" y="256843"/>
            <a:ext cx="7864653" cy="1220788"/>
            <a:chOff x="442823" y="217514"/>
            <a:chExt cx="7864653" cy="1220788"/>
          </a:xfrm>
        </p:grpSpPr>
        <p:pic>
          <p:nvPicPr>
            <p:cNvPr id="97" name="Picture 6" descr="Picture 6"/>
            <p:cNvPicPr>
              <a:picLocks noChangeAspect="1"/>
            </p:cNvPicPr>
            <p:nvPr/>
          </p:nvPicPr>
          <p:blipFill>
            <a:blip r:embed="rId4"/>
            <a:stretch>
              <a:fillRect/>
            </a:stretch>
          </p:blipFill>
          <p:spPr>
            <a:xfrm>
              <a:off x="442823" y="217514"/>
              <a:ext cx="1600201" cy="1220788"/>
            </a:xfrm>
            <a:prstGeom prst="rect">
              <a:avLst/>
            </a:prstGeom>
            <a:ln w="12700">
              <a:miter lim="400000"/>
            </a:ln>
          </p:spPr>
        </p:pic>
        <p:sp>
          <p:nvSpPr>
            <p:cNvPr id="98" name="Text Box 5"/>
            <p:cNvSpPr txBox="1"/>
            <p:nvPr/>
          </p:nvSpPr>
          <p:spPr>
            <a:xfrm>
              <a:off x="2282333" y="512439"/>
              <a:ext cx="6025143"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300" b="1">
                  <a:latin typeface="Comic Sans MS"/>
                  <a:ea typeface="Comic Sans MS"/>
                  <a:cs typeface="Comic Sans MS"/>
                  <a:sym typeface="Comic Sans MS"/>
                </a:defRPr>
              </a:lvl1pPr>
            </a:lstStyle>
            <a:p>
              <a:r>
                <a:rPr dirty="0" err="1"/>
                <a:t>Förderverein</a:t>
              </a:r>
              <a:r>
                <a:rPr dirty="0"/>
                <a:t> Afridunga </a:t>
              </a:r>
              <a:r>
                <a:rPr dirty="0" err="1"/>
                <a:t>e.V.</a:t>
              </a:r>
              <a:r>
                <a:rPr dirty="0"/>
                <a:t> </a:t>
              </a:r>
            </a:p>
          </p:txBody>
        </p:sp>
      </p:grpSp>
      <p:pic>
        <p:nvPicPr>
          <p:cNvPr id="7" name="Grafik 2" descr="Grafik 2">
            <a:extLst>
              <a:ext uri="{FF2B5EF4-FFF2-40B4-BE49-F238E27FC236}">
                <a16:creationId xmlns:a16="http://schemas.microsoft.com/office/drawing/2014/main" id="{0FE76CC8-5FB8-494E-9119-B947D510937B}"/>
              </a:ext>
            </a:extLst>
          </p:cNvPr>
          <p:cNvPicPr>
            <a:picLocks noChangeAspect="1"/>
          </p:cNvPicPr>
          <p:nvPr/>
        </p:nvPicPr>
        <p:blipFill rotWithShape="1">
          <a:blip r:embed="rId5"/>
          <a:srcRect l="15366" t="53620" r="9612"/>
          <a:stretch/>
        </p:blipFill>
        <p:spPr>
          <a:xfrm>
            <a:off x="20448" y="3677264"/>
            <a:ext cx="9144000" cy="3180736"/>
          </a:xfrm>
          <a:prstGeom prst="rect">
            <a:avLst/>
          </a:prstGeom>
          <a:ln w="12700">
            <a:miter lim="400000"/>
          </a:ln>
        </p:spPr>
      </p:pic>
    </p:spTree>
    <p:extLst>
      <p:ext uri="{BB962C8B-B14F-4D97-AF65-F5344CB8AC3E}">
        <p14:creationId xmlns:p14="http://schemas.microsoft.com/office/powerpoint/2010/main" val="33944062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Grafik 2" descr="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3343" y="332276"/>
            <a:ext cx="7864479" cy="4833615"/>
          </a:xfrm>
          <a:prstGeom prst="rect">
            <a:avLst/>
          </a:prstGeom>
          <a:ln w="12700">
            <a:miter lim="400000"/>
          </a:ln>
        </p:spPr>
      </p:pic>
      <p:sp>
        <p:nvSpPr>
          <p:cNvPr id="6" name="Textfeld 5">
            <a:extLst>
              <a:ext uri="{FF2B5EF4-FFF2-40B4-BE49-F238E27FC236}">
                <a16:creationId xmlns:a16="http://schemas.microsoft.com/office/drawing/2014/main" id="{61535C86-FD8C-4D59-A580-DFF96D07434A}"/>
              </a:ext>
            </a:extLst>
          </p:cNvPr>
          <p:cNvSpPr txBox="1"/>
          <p:nvPr/>
        </p:nvSpPr>
        <p:spPr>
          <a:xfrm>
            <a:off x="1"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2011</a:t>
            </a:r>
          </a:p>
          <a:p>
            <a:pPr algn="ctr"/>
            <a:r>
              <a:rPr lang="de-DE" sz="2000" dirty="0">
                <a:latin typeface="Lucida Sans" panose="020B0602030504020204" pitchFamily="34" charset="0"/>
              </a:rPr>
              <a:t>Projektbesuch mit einer Gruppe </a:t>
            </a:r>
            <a:br>
              <a:rPr lang="de-DE" sz="2000" dirty="0">
                <a:latin typeface="Lucida Sans" panose="020B0602030504020204" pitchFamily="34" charset="0"/>
              </a:rPr>
            </a:br>
            <a:r>
              <a:rPr lang="de-DE" sz="2000" dirty="0">
                <a:latin typeface="Lucida Sans" panose="020B0602030504020204" pitchFamily="34" charset="0"/>
              </a:rPr>
              <a:t>von Vorstandsmitgliedern und Freunden von Afridunga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Grafik 3" descr="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69" y="176752"/>
            <a:ext cx="4218496" cy="3163873"/>
          </a:xfrm>
          <a:prstGeom prst="rect">
            <a:avLst/>
          </a:prstGeom>
          <a:ln w="12700">
            <a:miter lim="400000"/>
          </a:ln>
        </p:spPr>
      </p:pic>
      <p:pic>
        <p:nvPicPr>
          <p:cNvPr id="140" name="Grafik 7" descr="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837" y="176754"/>
            <a:ext cx="4218495" cy="3163873"/>
          </a:xfrm>
          <a:prstGeom prst="rect">
            <a:avLst/>
          </a:prstGeom>
          <a:ln w="12700">
            <a:miter lim="400000"/>
          </a:ln>
        </p:spPr>
      </p:pic>
      <p:pic>
        <p:nvPicPr>
          <p:cNvPr id="141" name="Grafik 11" descr="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837" y="3517376"/>
            <a:ext cx="4218495" cy="3163872"/>
          </a:xfrm>
          <a:prstGeom prst="rect">
            <a:avLst/>
          </a:prstGeom>
          <a:ln w="12700">
            <a:miter lim="400000"/>
          </a:ln>
        </p:spPr>
      </p:pic>
      <p:pic>
        <p:nvPicPr>
          <p:cNvPr id="142" name="Grafik 13" descr="Grafi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5673" y="3517376"/>
            <a:ext cx="4218497" cy="3163873"/>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Grafik 2" descr="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5668" y="3517379"/>
            <a:ext cx="8666376" cy="3163872"/>
          </a:xfrm>
          <a:prstGeom prst="rect">
            <a:avLst/>
          </a:prstGeom>
          <a:ln w="12700">
            <a:miter lim="400000"/>
          </a:ln>
        </p:spPr>
      </p:pic>
      <p:pic>
        <p:nvPicPr>
          <p:cNvPr id="148" name="Grafik 5" descr="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668" y="176750"/>
            <a:ext cx="4218496" cy="3163872"/>
          </a:xfrm>
          <a:prstGeom prst="rect">
            <a:avLst/>
          </a:prstGeom>
          <a:ln w="12700">
            <a:miter lim="400000"/>
          </a:ln>
        </p:spPr>
      </p:pic>
      <p:pic>
        <p:nvPicPr>
          <p:cNvPr id="149" name="Grafik 9" descr="Grafi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837" y="176750"/>
            <a:ext cx="4218495" cy="316387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Grafik 3" descr="Grafik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1814" y="527901"/>
            <a:ext cx="7940370" cy="580219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Grafik 2" descr="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078" y="195607"/>
            <a:ext cx="4193356" cy="3145017"/>
          </a:xfrm>
          <a:prstGeom prst="rect">
            <a:avLst/>
          </a:prstGeom>
          <a:ln w="12700">
            <a:miter lim="400000"/>
          </a:ln>
        </p:spPr>
      </p:pic>
      <p:pic>
        <p:nvPicPr>
          <p:cNvPr id="160" name="Grafik 5" descr="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837" y="195607"/>
            <a:ext cx="4193355" cy="3145016"/>
          </a:xfrm>
          <a:prstGeom prst="rect">
            <a:avLst/>
          </a:prstGeom>
          <a:ln w="12700">
            <a:miter lim="400000"/>
          </a:ln>
        </p:spPr>
      </p:pic>
      <p:pic>
        <p:nvPicPr>
          <p:cNvPr id="161" name="Grafik 9" descr="Grafi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833" y="3517377"/>
            <a:ext cx="4193354" cy="3145016"/>
          </a:xfrm>
          <a:prstGeom prst="rect">
            <a:avLst/>
          </a:prstGeom>
          <a:ln w="12700">
            <a:miter lim="400000"/>
          </a:ln>
        </p:spPr>
      </p:pic>
      <p:pic>
        <p:nvPicPr>
          <p:cNvPr id="162" name="Grafik 12" descr="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0083" y="3517377"/>
            <a:ext cx="4193353" cy="314501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Grafik 2" descr="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5672" y="3517372"/>
            <a:ext cx="4218495" cy="3163872"/>
          </a:xfrm>
          <a:prstGeom prst="rect">
            <a:avLst/>
          </a:prstGeom>
          <a:ln w="12700">
            <a:miter lim="400000"/>
          </a:ln>
        </p:spPr>
      </p:pic>
      <p:pic>
        <p:nvPicPr>
          <p:cNvPr id="168" name="Grafik 4" descr="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669" y="176752"/>
            <a:ext cx="4218496" cy="3163873"/>
          </a:xfrm>
          <a:prstGeom prst="rect">
            <a:avLst/>
          </a:prstGeom>
          <a:ln w="12700">
            <a:miter lim="400000"/>
          </a:ln>
        </p:spPr>
      </p:pic>
      <p:pic>
        <p:nvPicPr>
          <p:cNvPr id="169" name="Grafik 6" descr="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837" y="176752"/>
            <a:ext cx="4218495" cy="3163873"/>
          </a:xfrm>
          <a:prstGeom prst="rect">
            <a:avLst/>
          </a:prstGeom>
          <a:ln w="12700">
            <a:miter lim="400000"/>
          </a:ln>
        </p:spPr>
      </p:pic>
      <p:pic>
        <p:nvPicPr>
          <p:cNvPr id="170" name="Grafik 9" descr="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9835" y="3517372"/>
            <a:ext cx="4218496" cy="316387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Grafik 3" descr="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
        <p:nvSpPr>
          <p:cNvPr id="5" name="Textfeld 4">
            <a:extLst>
              <a:ext uri="{FF2B5EF4-FFF2-40B4-BE49-F238E27FC236}">
                <a16:creationId xmlns:a16="http://schemas.microsoft.com/office/drawing/2014/main" id="{4B010819-42D6-4852-AF3A-F9CEEFE483DA}"/>
              </a:ext>
            </a:extLst>
          </p:cNvPr>
          <p:cNvSpPr txBox="1"/>
          <p:nvPr/>
        </p:nvSpPr>
        <p:spPr>
          <a:xfrm>
            <a:off x="186813" y="5210942"/>
            <a:ext cx="8770374" cy="1455330"/>
          </a:xfrm>
          <a:custGeom>
            <a:avLst/>
            <a:gdLst>
              <a:gd name="connsiteX0" fmla="*/ 0 w 8770374"/>
              <a:gd name="connsiteY0" fmla="*/ 242560 h 1455330"/>
              <a:gd name="connsiteX1" fmla="*/ 242560 w 8770374"/>
              <a:gd name="connsiteY1" fmla="*/ 0 h 1455330"/>
              <a:gd name="connsiteX2" fmla="*/ 850145 w 8770374"/>
              <a:gd name="connsiteY2" fmla="*/ 0 h 1455330"/>
              <a:gd name="connsiteX3" fmla="*/ 1706288 w 8770374"/>
              <a:gd name="connsiteY3" fmla="*/ 0 h 1455330"/>
              <a:gd name="connsiteX4" fmla="*/ 2313874 w 8770374"/>
              <a:gd name="connsiteY4" fmla="*/ 0 h 1455330"/>
              <a:gd name="connsiteX5" fmla="*/ 2921459 w 8770374"/>
              <a:gd name="connsiteY5" fmla="*/ 0 h 1455330"/>
              <a:gd name="connsiteX6" fmla="*/ 3777602 w 8770374"/>
              <a:gd name="connsiteY6" fmla="*/ 0 h 1455330"/>
              <a:gd name="connsiteX7" fmla="*/ 4633745 w 8770374"/>
              <a:gd name="connsiteY7" fmla="*/ 0 h 1455330"/>
              <a:gd name="connsiteX8" fmla="*/ 5075625 w 8770374"/>
              <a:gd name="connsiteY8" fmla="*/ 0 h 1455330"/>
              <a:gd name="connsiteX9" fmla="*/ 5683210 w 8770374"/>
              <a:gd name="connsiteY9" fmla="*/ 0 h 1455330"/>
              <a:gd name="connsiteX10" fmla="*/ 6125090 w 8770374"/>
              <a:gd name="connsiteY10" fmla="*/ 0 h 1455330"/>
              <a:gd name="connsiteX11" fmla="*/ 6566971 w 8770374"/>
              <a:gd name="connsiteY11" fmla="*/ 0 h 1455330"/>
              <a:gd name="connsiteX12" fmla="*/ 7174556 w 8770374"/>
              <a:gd name="connsiteY12" fmla="*/ 0 h 1455330"/>
              <a:gd name="connsiteX13" fmla="*/ 7782141 w 8770374"/>
              <a:gd name="connsiteY13" fmla="*/ 0 h 1455330"/>
              <a:gd name="connsiteX14" fmla="*/ 8527814 w 8770374"/>
              <a:gd name="connsiteY14" fmla="*/ 0 h 1455330"/>
              <a:gd name="connsiteX15" fmla="*/ 8770374 w 8770374"/>
              <a:gd name="connsiteY15" fmla="*/ 242560 h 1455330"/>
              <a:gd name="connsiteX16" fmla="*/ 8770374 w 8770374"/>
              <a:gd name="connsiteY16" fmla="*/ 747069 h 1455330"/>
              <a:gd name="connsiteX17" fmla="*/ 8770374 w 8770374"/>
              <a:gd name="connsiteY17" fmla="*/ 1212770 h 1455330"/>
              <a:gd name="connsiteX18" fmla="*/ 8527814 w 8770374"/>
              <a:gd name="connsiteY18" fmla="*/ 1455330 h 1455330"/>
              <a:gd name="connsiteX19" fmla="*/ 8003081 w 8770374"/>
              <a:gd name="connsiteY19" fmla="*/ 1455330 h 1455330"/>
              <a:gd name="connsiteX20" fmla="*/ 7229791 w 8770374"/>
              <a:gd name="connsiteY20" fmla="*/ 1455330 h 1455330"/>
              <a:gd name="connsiteX21" fmla="*/ 6456501 w 8770374"/>
              <a:gd name="connsiteY21" fmla="*/ 1455330 h 1455330"/>
              <a:gd name="connsiteX22" fmla="*/ 5683210 w 8770374"/>
              <a:gd name="connsiteY22" fmla="*/ 1455330 h 1455330"/>
              <a:gd name="connsiteX23" fmla="*/ 4827067 w 8770374"/>
              <a:gd name="connsiteY23" fmla="*/ 1455330 h 1455330"/>
              <a:gd name="connsiteX24" fmla="*/ 4302334 w 8770374"/>
              <a:gd name="connsiteY24" fmla="*/ 1455330 h 1455330"/>
              <a:gd name="connsiteX25" fmla="*/ 3611897 w 8770374"/>
              <a:gd name="connsiteY25" fmla="*/ 1455330 h 1455330"/>
              <a:gd name="connsiteX26" fmla="*/ 2838606 w 8770374"/>
              <a:gd name="connsiteY26" fmla="*/ 1455330 h 1455330"/>
              <a:gd name="connsiteX27" fmla="*/ 2313874 w 8770374"/>
              <a:gd name="connsiteY27" fmla="*/ 1455330 h 1455330"/>
              <a:gd name="connsiteX28" fmla="*/ 1871993 w 8770374"/>
              <a:gd name="connsiteY28" fmla="*/ 1455330 h 1455330"/>
              <a:gd name="connsiteX29" fmla="*/ 1430113 w 8770374"/>
              <a:gd name="connsiteY29" fmla="*/ 1455330 h 1455330"/>
              <a:gd name="connsiteX30" fmla="*/ 242560 w 8770374"/>
              <a:gd name="connsiteY30" fmla="*/ 1455330 h 1455330"/>
              <a:gd name="connsiteX31" fmla="*/ 0 w 8770374"/>
              <a:gd name="connsiteY31" fmla="*/ 1212770 h 1455330"/>
              <a:gd name="connsiteX32" fmla="*/ 0 w 8770374"/>
              <a:gd name="connsiteY32" fmla="*/ 747069 h 1455330"/>
              <a:gd name="connsiteX33" fmla="*/ 0 w 8770374"/>
              <a:gd name="connsiteY33" fmla="*/ 242560 h 145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70374" h="1455330" fill="none" extrusionOk="0">
                <a:moveTo>
                  <a:pt x="0" y="242560"/>
                </a:moveTo>
                <a:cubicBezTo>
                  <a:pt x="638" y="103606"/>
                  <a:pt x="98592" y="9250"/>
                  <a:pt x="242560" y="0"/>
                </a:cubicBezTo>
                <a:cubicBezTo>
                  <a:pt x="541631" y="-16048"/>
                  <a:pt x="670105" y="3576"/>
                  <a:pt x="850145" y="0"/>
                </a:cubicBezTo>
                <a:cubicBezTo>
                  <a:pt x="1030185" y="-3576"/>
                  <a:pt x="1458110" y="-4836"/>
                  <a:pt x="1706288" y="0"/>
                </a:cubicBezTo>
                <a:cubicBezTo>
                  <a:pt x="1954466" y="4836"/>
                  <a:pt x="2107634" y="-13281"/>
                  <a:pt x="2313874" y="0"/>
                </a:cubicBezTo>
                <a:cubicBezTo>
                  <a:pt x="2520114" y="13281"/>
                  <a:pt x="2634439" y="-7876"/>
                  <a:pt x="2921459" y="0"/>
                </a:cubicBezTo>
                <a:cubicBezTo>
                  <a:pt x="3208480" y="7876"/>
                  <a:pt x="3392072" y="-39374"/>
                  <a:pt x="3777602" y="0"/>
                </a:cubicBezTo>
                <a:cubicBezTo>
                  <a:pt x="4163132" y="39374"/>
                  <a:pt x="4321770" y="-40327"/>
                  <a:pt x="4633745" y="0"/>
                </a:cubicBezTo>
                <a:cubicBezTo>
                  <a:pt x="4945720" y="40327"/>
                  <a:pt x="4962824" y="9004"/>
                  <a:pt x="5075625" y="0"/>
                </a:cubicBezTo>
                <a:cubicBezTo>
                  <a:pt x="5188426" y="-9004"/>
                  <a:pt x="5461623" y="-26613"/>
                  <a:pt x="5683210" y="0"/>
                </a:cubicBezTo>
                <a:cubicBezTo>
                  <a:pt x="5904798" y="26613"/>
                  <a:pt x="5909678" y="-9225"/>
                  <a:pt x="6125090" y="0"/>
                </a:cubicBezTo>
                <a:cubicBezTo>
                  <a:pt x="6340502" y="9225"/>
                  <a:pt x="6456373" y="11422"/>
                  <a:pt x="6566971" y="0"/>
                </a:cubicBezTo>
                <a:cubicBezTo>
                  <a:pt x="6677569" y="-11422"/>
                  <a:pt x="7046470" y="26221"/>
                  <a:pt x="7174556" y="0"/>
                </a:cubicBezTo>
                <a:cubicBezTo>
                  <a:pt x="7302643" y="-26221"/>
                  <a:pt x="7540821" y="26352"/>
                  <a:pt x="7782141" y="0"/>
                </a:cubicBezTo>
                <a:cubicBezTo>
                  <a:pt x="8023462" y="-26352"/>
                  <a:pt x="8249913" y="9781"/>
                  <a:pt x="8527814" y="0"/>
                </a:cubicBezTo>
                <a:cubicBezTo>
                  <a:pt x="8659153" y="16762"/>
                  <a:pt x="8792926" y="85943"/>
                  <a:pt x="8770374" y="242560"/>
                </a:cubicBezTo>
                <a:cubicBezTo>
                  <a:pt x="8763840" y="392424"/>
                  <a:pt x="8787332" y="628773"/>
                  <a:pt x="8770374" y="747069"/>
                </a:cubicBezTo>
                <a:cubicBezTo>
                  <a:pt x="8753416" y="865365"/>
                  <a:pt x="8749513" y="1106970"/>
                  <a:pt x="8770374" y="1212770"/>
                </a:cubicBezTo>
                <a:cubicBezTo>
                  <a:pt x="8744171" y="1355395"/>
                  <a:pt x="8661677" y="1461545"/>
                  <a:pt x="8527814" y="1455330"/>
                </a:cubicBezTo>
                <a:cubicBezTo>
                  <a:pt x="8329387" y="1477022"/>
                  <a:pt x="8150560" y="1434926"/>
                  <a:pt x="8003081" y="1455330"/>
                </a:cubicBezTo>
                <a:cubicBezTo>
                  <a:pt x="7855602" y="1475734"/>
                  <a:pt x="7613625" y="1467094"/>
                  <a:pt x="7229791" y="1455330"/>
                </a:cubicBezTo>
                <a:cubicBezTo>
                  <a:pt x="6845957" y="1443567"/>
                  <a:pt x="6640494" y="1484947"/>
                  <a:pt x="6456501" y="1455330"/>
                </a:cubicBezTo>
                <a:cubicBezTo>
                  <a:pt x="6272508" y="1425714"/>
                  <a:pt x="5925530" y="1440987"/>
                  <a:pt x="5683210" y="1455330"/>
                </a:cubicBezTo>
                <a:cubicBezTo>
                  <a:pt x="5440890" y="1469673"/>
                  <a:pt x="5189742" y="1443720"/>
                  <a:pt x="4827067" y="1455330"/>
                </a:cubicBezTo>
                <a:cubicBezTo>
                  <a:pt x="4464392" y="1466940"/>
                  <a:pt x="4559624" y="1431084"/>
                  <a:pt x="4302334" y="1455330"/>
                </a:cubicBezTo>
                <a:cubicBezTo>
                  <a:pt x="4045044" y="1479576"/>
                  <a:pt x="3813741" y="1431822"/>
                  <a:pt x="3611897" y="1455330"/>
                </a:cubicBezTo>
                <a:cubicBezTo>
                  <a:pt x="3410053" y="1478838"/>
                  <a:pt x="3127711" y="1490333"/>
                  <a:pt x="2838606" y="1455330"/>
                </a:cubicBezTo>
                <a:cubicBezTo>
                  <a:pt x="2549501" y="1420327"/>
                  <a:pt x="2498368" y="1461491"/>
                  <a:pt x="2313874" y="1455330"/>
                </a:cubicBezTo>
                <a:cubicBezTo>
                  <a:pt x="2129380" y="1449169"/>
                  <a:pt x="1964482" y="1456123"/>
                  <a:pt x="1871993" y="1455330"/>
                </a:cubicBezTo>
                <a:cubicBezTo>
                  <a:pt x="1779504" y="1454537"/>
                  <a:pt x="1625635" y="1454507"/>
                  <a:pt x="1430113" y="1455330"/>
                </a:cubicBezTo>
                <a:cubicBezTo>
                  <a:pt x="1234591" y="1456153"/>
                  <a:pt x="547239" y="1407485"/>
                  <a:pt x="242560" y="1455330"/>
                </a:cubicBezTo>
                <a:cubicBezTo>
                  <a:pt x="88604" y="1480049"/>
                  <a:pt x="8861" y="1339910"/>
                  <a:pt x="0" y="1212770"/>
                </a:cubicBezTo>
                <a:cubicBezTo>
                  <a:pt x="-16059" y="983577"/>
                  <a:pt x="-17473" y="972246"/>
                  <a:pt x="0" y="747069"/>
                </a:cubicBezTo>
                <a:cubicBezTo>
                  <a:pt x="17473" y="521892"/>
                  <a:pt x="-723" y="478787"/>
                  <a:pt x="0" y="242560"/>
                </a:cubicBezTo>
                <a:close/>
              </a:path>
              <a:path w="8770374" h="1455330" stroke="0" extrusionOk="0">
                <a:moveTo>
                  <a:pt x="0" y="242560"/>
                </a:moveTo>
                <a:cubicBezTo>
                  <a:pt x="-6612" y="114878"/>
                  <a:pt x="114104" y="845"/>
                  <a:pt x="242560" y="0"/>
                </a:cubicBezTo>
                <a:cubicBezTo>
                  <a:pt x="544187" y="14347"/>
                  <a:pt x="788426" y="-3985"/>
                  <a:pt x="932998" y="0"/>
                </a:cubicBezTo>
                <a:cubicBezTo>
                  <a:pt x="1077570" y="3985"/>
                  <a:pt x="1244909" y="-89"/>
                  <a:pt x="1540583" y="0"/>
                </a:cubicBezTo>
                <a:cubicBezTo>
                  <a:pt x="1836258" y="89"/>
                  <a:pt x="2045828" y="-1554"/>
                  <a:pt x="2231021" y="0"/>
                </a:cubicBezTo>
                <a:cubicBezTo>
                  <a:pt x="2416214" y="1554"/>
                  <a:pt x="2733383" y="-23740"/>
                  <a:pt x="3087164" y="0"/>
                </a:cubicBezTo>
                <a:cubicBezTo>
                  <a:pt x="3440945" y="23740"/>
                  <a:pt x="3379363" y="8451"/>
                  <a:pt x="3529044" y="0"/>
                </a:cubicBezTo>
                <a:cubicBezTo>
                  <a:pt x="3678725" y="-8451"/>
                  <a:pt x="4029724" y="8743"/>
                  <a:pt x="4302334" y="0"/>
                </a:cubicBezTo>
                <a:cubicBezTo>
                  <a:pt x="4574944" y="-8743"/>
                  <a:pt x="4813688" y="-2873"/>
                  <a:pt x="5075625" y="0"/>
                </a:cubicBezTo>
                <a:cubicBezTo>
                  <a:pt x="5337562" y="2873"/>
                  <a:pt x="5607929" y="-17460"/>
                  <a:pt x="5766063" y="0"/>
                </a:cubicBezTo>
                <a:cubicBezTo>
                  <a:pt x="5924197" y="17460"/>
                  <a:pt x="6220815" y="-20780"/>
                  <a:pt x="6456501" y="0"/>
                </a:cubicBezTo>
                <a:cubicBezTo>
                  <a:pt x="6692187" y="20780"/>
                  <a:pt x="7022211" y="35455"/>
                  <a:pt x="7229791" y="0"/>
                </a:cubicBezTo>
                <a:cubicBezTo>
                  <a:pt x="7437371" y="-35455"/>
                  <a:pt x="7603673" y="-16793"/>
                  <a:pt x="7754524" y="0"/>
                </a:cubicBezTo>
                <a:cubicBezTo>
                  <a:pt x="7905375" y="16793"/>
                  <a:pt x="8305362" y="-34071"/>
                  <a:pt x="8527814" y="0"/>
                </a:cubicBezTo>
                <a:cubicBezTo>
                  <a:pt x="8683624" y="-18417"/>
                  <a:pt x="8761462" y="135575"/>
                  <a:pt x="8770374" y="242560"/>
                </a:cubicBezTo>
                <a:cubicBezTo>
                  <a:pt x="8772829" y="455724"/>
                  <a:pt x="8761376" y="595986"/>
                  <a:pt x="8770374" y="747069"/>
                </a:cubicBezTo>
                <a:cubicBezTo>
                  <a:pt x="8779372" y="898152"/>
                  <a:pt x="8749416" y="1040237"/>
                  <a:pt x="8770374" y="1212770"/>
                </a:cubicBezTo>
                <a:cubicBezTo>
                  <a:pt x="8771154" y="1368347"/>
                  <a:pt x="8691556" y="1456299"/>
                  <a:pt x="8527814" y="1455330"/>
                </a:cubicBezTo>
                <a:cubicBezTo>
                  <a:pt x="8313424" y="1472871"/>
                  <a:pt x="7926691" y="1487358"/>
                  <a:pt x="7671671" y="1455330"/>
                </a:cubicBezTo>
                <a:cubicBezTo>
                  <a:pt x="7416651" y="1423302"/>
                  <a:pt x="7351711" y="1443887"/>
                  <a:pt x="7229791" y="1455330"/>
                </a:cubicBezTo>
                <a:cubicBezTo>
                  <a:pt x="7107871" y="1466773"/>
                  <a:pt x="6637429" y="1433926"/>
                  <a:pt x="6373648" y="1455330"/>
                </a:cubicBezTo>
                <a:cubicBezTo>
                  <a:pt x="6109867" y="1476734"/>
                  <a:pt x="5947232" y="1468934"/>
                  <a:pt x="5600358" y="1455330"/>
                </a:cubicBezTo>
                <a:cubicBezTo>
                  <a:pt x="5253484" y="1441727"/>
                  <a:pt x="5187113" y="1451086"/>
                  <a:pt x="4992772" y="1455330"/>
                </a:cubicBezTo>
                <a:cubicBezTo>
                  <a:pt x="4798431" y="1459574"/>
                  <a:pt x="4451957" y="1444774"/>
                  <a:pt x="4302334" y="1455330"/>
                </a:cubicBezTo>
                <a:cubicBezTo>
                  <a:pt x="4152711" y="1465886"/>
                  <a:pt x="4023785" y="1437208"/>
                  <a:pt x="3860454" y="1455330"/>
                </a:cubicBezTo>
                <a:cubicBezTo>
                  <a:pt x="3697123" y="1473452"/>
                  <a:pt x="3606704" y="1466167"/>
                  <a:pt x="3418574" y="1455330"/>
                </a:cubicBezTo>
                <a:cubicBezTo>
                  <a:pt x="3230444" y="1444493"/>
                  <a:pt x="3143900" y="1461187"/>
                  <a:pt x="2976694" y="1455330"/>
                </a:cubicBezTo>
                <a:cubicBezTo>
                  <a:pt x="2809488" y="1449473"/>
                  <a:pt x="2699408" y="1468794"/>
                  <a:pt x="2534814" y="1455330"/>
                </a:cubicBezTo>
                <a:cubicBezTo>
                  <a:pt x="2370220" y="1441866"/>
                  <a:pt x="2176442" y="1440388"/>
                  <a:pt x="2010081" y="1455330"/>
                </a:cubicBezTo>
                <a:cubicBezTo>
                  <a:pt x="1843720" y="1470272"/>
                  <a:pt x="1695442" y="1445022"/>
                  <a:pt x="1568201" y="1455330"/>
                </a:cubicBezTo>
                <a:cubicBezTo>
                  <a:pt x="1440960" y="1465638"/>
                  <a:pt x="743200" y="1462993"/>
                  <a:pt x="242560" y="1455330"/>
                </a:cubicBezTo>
                <a:cubicBezTo>
                  <a:pt x="139476" y="1459540"/>
                  <a:pt x="-15534" y="1327570"/>
                  <a:pt x="0" y="1212770"/>
                </a:cubicBezTo>
                <a:cubicBezTo>
                  <a:pt x="3359" y="1059128"/>
                  <a:pt x="2568" y="893055"/>
                  <a:pt x="0" y="747069"/>
                </a:cubicBezTo>
                <a:cubicBezTo>
                  <a:pt x="-2568" y="601083"/>
                  <a:pt x="5251" y="476554"/>
                  <a:pt x="0" y="242560"/>
                </a:cubicBezTo>
                <a:close/>
              </a:path>
            </a:pathLst>
          </a:custGeom>
          <a:solidFill>
            <a:srgbClr val="FFD575"/>
          </a:solidFill>
          <a:ln w="12700" cap="flat">
            <a:solidFill>
              <a:srgbClr val="743E27"/>
            </a:solidFill>
            <a:miter lim="400000"/>
            <a:extLst>
              <a:ext uri="{C807C97D-BFC1-408E-A445-0C87EB9F89A2}">
                <ask:lineSketchStyleProps xmlns:ask="http://schemas.microsoft.com/office/drawing/2018/sketchyshapes" sd="3428593590">
                  <a:prstGeom prst="roundRect">
                    <a:avLst/>
                  </a:prstGeom>
                  <ask:type>
                    <ask:lineSketchFreehan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algn="ctr"/>
            <a:r>
              <a:rPr lang="de-DE" sz="2400" b="1" dirty="0">
                <a:latin typeface="Lucida Sans" panose="020B0602030504020204" pitchFamily="34" charset="0"/>
              </a:rPr>
              <a:t>2011</a:t>
            </a:r>
          </a:p>
          <a:p>
            <a:pPr algn="ctr"/>
            <a:r>
              <a:rPr lang="de-DE" sz="2000" dirty="0">
                <a:latin typeface="Lucida Sans" panose="020B0602030504020204" pitchFamily="34" charset="0"/>
              </a:rPr>
              <a:t>Erste gemeinsame Baumaßnahme</a:t>
            </a:r>
            <a:br>
              <a:rPr lang="de-DE" sz="2000" dirty="0">
                <a:latin typeface="Lucida Sans" panose="020B0602030504020204" pitchFamily="34" charset="0"/>
              </a:rPr>
            </a:br>
            <a:r>
              <a:rPr lang="de-DE" sz="2000" dirty="0">
                <a:latin typeface="Lucida Sans" panose="020B0602030504020204" pitchFamily="34" charset="0"/>
              </a:rPr>
              <a:t>Bau von Küche und Speiseraum – in den kommenden Jahren Schlafräume, zusätzliche Klassenzimmer, sanitäre Anlagen, Brunnen.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Grafik 5" descr="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242" y="249813"/>
            <a:ext cx="7352908" cy="5514681"/>
          </a:xfrm>
          <a:prstGeom prst="rect">
            <a:avLst/>
          </a:prstGeom>
          <a:ln w="12700">
            <a:miter lim="400000"/>
          </a:ln>
        </p:spPr>
      </p:pic>
      <p:pic>
        <p:nvPicPr>
          <p:cNvPr id="182" name="Grafik 2" descr="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4785" y="3707090"/>
            <a:ext cx="3868133" cy="290110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Grafik 2" descr="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69" y="176752"/>
            <a:ext cx="4218496" cy="3164627"/>
          </a:xfrm>
          <a:prstGeom prst="rect">
            <a:avLst/>
          </a:prstGeom>
          <a:ln w="12700">
            <a:miter lim="400000"/>
          </a:ln>
        </p:spPr>
      </p:pic>
      <p:pic>
        <p:nvPicPr>
          <p:cNvPr id="188" name="Grafik 5" descr="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837" y="176752"/>
            <a:ext cx="4218495" cy="3163873"/>
          </a:xfrm>
          <a:prstGeom prst="rect">
            <a:avLst/>
          </a:prstGeom>
          <a:ln w="12700">
            <a:miter lim="400000"/>
          </a:ln>
        </p:spPr>
      </p:pic>
      <p:pic>
        <p:nvPicPr>
          <p:cNvPr id="189" name="Grafik 9" descr="Grafik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35671" y="3516627"/>
            <a:ext cx="8672661" cy="316387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Grafik 3" descr="Grafik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5668" y="176752"/>
            <a:ext cx="4218496" cy="3166736"/>
          </a:xfrm>
          <a:prstGeom prst="rect">
            <a:avLst/>
          </a:prstGeom>
          <a:ln w="12700">
            <a:miter lim="400000"/>
          </a:ln>
        </p:spPr>
      </p:pic>
      <p:pic>
        <p:nvPicPr>
          <p:cNvPr id="195" name="Grafik 6" descr="Grafik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89835" y="176752"/>
            <a:ext cx="4218496" cy="3166736"/>
          </a:xfrm>
          <a:prstGeom prst="rect">
            <a:avLst/>
          </a:prstGeom>
          <a:ln w="12700">
            <a:miter lim="400000"/>
          </a:ln>
        </p:spPr>
      </p:pic>
      <p:pic>
        <p:nvPicPr>
          <p:cNvPr id="196" name="Grafik 10" descr="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837" y="3514512"/>
            <a:ext cx="4222313" cy="3166736"/>
          </a:xfrm>
          <a:prstGeom prst="rect">
            <a:avLst/>
          </a:prstGeom>
          <a:ln w="12700">
            <a:miter lim="400000"/>
          </a:ln>
        </p:spPr>
      </p:pic>
      <p:pic>
        <p:nvPicPr>
          <p:cNvPr id="197" name="Grafik 12" descr="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487" y="3514511"/>
            <a:ext cx="4218496" cy="316387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Grafik 2" descr="Grafik 2"/>
          <p:cNvPicPr>
            <a:picLocks noChangeAspect="1"/>
          </p:cNvPicPr>
          <p:nvPr/>
        </p:nvPicPr>
        <p:blipFill rotWithShape="1">
          <a:blip r:embed="rId3"/>
          <a:srcRect l="15198" r="9612"/>
          <a:stretch/>
        </p:blipFill>
        <p:spPr>
          <a:xfrm>
            <a:off x="1" y="2"/>
            <a:ext cx="9164448" cy="6858001"/>
          </a:xfrm>
          <a:prstGeom prst="rect">
            <a:avLst/>
          </a:prstGeom>
          <a:ln w="12700">
            <a:miter lim="400000"/>
          </a:ln>
        </p:spPr>
      </p:pic>
      <p:sp>
        <p:nvSpPr>
          <p:cNvPr id="2" name="Sonne 1">
            <a:extLst>
              <a:ext uri="{FF2B5EF4-FFF2-40B4-BE49-F238E27FC236}">
                <a16:creationId xmlns:a16="http://schemas.microsoft.com/office/drawing/2014/main" id="{9E1432B1-6C2F-4807-8E59-B3891D2A1F1D}"/>
              </a:ext>
            </a:extLst>
          </p:cNvPr>
          <p:cNvSpPr/>
          <p:nvPr/>
        </p:nvSpPr>
        <p:spPr>
          <a:xfrm rot="449583">
            <a:off x="6984695" y="1700167"/>
            <a:ext cx="2520000" cy="2628177"/>
          </a:xfrm>
          <a:custGeom>
            <a:avLst/>
            <a:gdLst>
              <a:gd name="connsiteX0" fmla="*/ 2520000 w 2520000"/>
              <a:gd name="connsiteY0" fmla="*/ 1314089 h 2628177"/>
              <a:gd name="connsiteX1" fmla="*/ 2134432 w 2520000"/>
              <a:gd name="connsiteY1" fmla="*/ 1555762 h 2628177"/>
              <a:gd name="connsiteX2" fmla="*/ 2134432 w 2520000"/>
              <a:gd name="connsiteY2" fmla="*/ 1072415 h 2628177"/>
              <a:gd name="connsiteX3" fmla="*/ 2520000 w 2520000"/>
              <a:gd name="connsiteY3" fmla="*/ 1314089 h 2628177"/>
              <a:gd name="connsiteX4" fmla="*/ 2150867 w 2520000"/>
              <a:gd name="connsiteY4" fmla="*/ 384858 h 2628177"/>
              <a:gd name="connsiteX5" fmla="*/ 2042149 w 2520000"/>
              <a:gd name="connsiteY5" fmla="*/ 840137 h 2628177"/>
              <a:gd name="connsiteX6" fmla="*/ 1714444 w 2520000"/>
              <a:gd name="connsiteY6" fmla="*/ 498364 h 2628177"/>
              <a:gd name="connsiteX7" fmla="*/ 2150867 w 2520000"/>
              <a:gd name="connsiteY7" fmla="*/ 384858 h 2628177"/>
              <a:gd name="connsiteX8" fmla="*/ 1260000 w 2520000"/>
              <a:gd name="connsiteY8" fmla="*/ 0 h 2628177"/>
              <a:gd name="connsiteX9" fmla="*/ 1491726 w 2520000"/>
              <a:gd name="connsiteY9" fmla="*/ 402120 h 2628177"/>
              <a:gd name="connsiteX10" fmla="*/ 1028274 w 2520000"/>
              <a:gd name="connsiteY10" fmla="*/ 402120 h 2628177"/>
              <a:gd name="connsiteX11" fmla="*/ 1260000 w 2520000"/>
              <a:gd name="connsiteY11" fmla="*/ 0 h 2628177"/>
              <a:gd name="connsiteX12" fmla="*/ 369017 w 2520000"/>
              <a:gd name="connsiteY12" fmla="*/ 384858 h 2628177"/>
              <a:gd name="connsiteX13" fmla="*/ 805556 w 2520000"/>
              <a:gd name="connsiteY13" fmla="*/ 498364 h 2628177"/>
              <a:gd name="connsiteX14" fmla="*/ 477851 w 2520000"/>
              <a:gd name="connsiteY14" fmla="*/ 840137 h 2628177"/>
              <a:gd name="connsiteX15" fmla="*/ 369017 w 2520000"/>
              <a:gd name="connsiteY15" fmla="*/ 384858 h 2628177"/>
              <a:gd name="connsiteX16" fmla="*/ 0 w 2520000"/>
              <a:gd name="connsiteY16" fmla="*/ 1314089 h 2628177"/>
              <a:gd name="connsiteX17" fmla="*/ 385568 w 2520000"/>
              <a:gd name="connsiteY17" fmla="*/ 1072415 h 2628177"/>
              <a:gd name="connsiteX18" fmla="*/ 385568 w 2520000"/>
              <a:gd name="connsiteY18" fmla="*/ 1555762 h 2628177"/>
              <a:gd name="connsiteX19" fmla="*/ 0 w 2520000"/>
              <a:gd name="connsiteY19" fmla="*/ 1314089 h 2628177"/>
              <a:gd name="connsiteX20" fmla="*/ 369017 w 2520000"/>
              <a:gd name="connsiteY20" fmla="*/ 2243198 h 2628177"/>
              <a:gd name="connsiteX21" fmla="*/ 477851 w 2520000"/>
              <a:gd name="connsiteY21" fmla="*/ 1788040 h 2628177"/>
              <a:gd name="connsiteX22" fmla="*/ 805556 w 2520000"/>
              <a:gd name="connsiteY22" fmla="*/ 2129813 h 2628177"/>
              <a:gd name="connsiteX23" fmla="*/ 369017 w 2520000"/>
              <a:gd name="connsiteY23" fmla="*/ 2243198 h 2628177"/>
              <a:gd name="connsiteX24" fmla="*/ 1260000 w 2520000"/>
              <a:gd name="connsiteY24" fmla="*/ 2628177 h 2628177"/>
              <a:gd name="connsiteX25" fmla="*/ 1028274 w 2520000"/>
              <a:gd name="connsiteY25" fmla="*/ 2226057 h 2628177"/>
              <a:gd name="connsiteX26" fmla="*/ 1491726 w 2520000"/>
              <a:gd name="connsiteY26" fmla="*/ 2226057 h 2628177"/>
              <a:gd name="connsiteX27" fmla="*/ 1260000 w 2520000"/>
              <a:gd name="connsiteY27" fmla="*/ 2628177 h 2628177"/>
              <a:gd name="connsiteX28" fmla="*/ 2150867 w 2520000"/>
              <a:gd name="connsiteY28" fmla="*/ 2243198 h 2628177"/>
              <a:gd name="connsiteX29" fmla="*/ 1714444 w 2520000"/>
              <a:gd name="connsiteY29" fmla="*/ 2129813 h 2628177"/>
              <a:gd name="connsiteX30" fmla="*/ 2042149 w 2520000"/>
              <a:gd name="connsiteY30" fmla="*/ 1788040 h 2628177"/>
              <a:gd name="connsiteX31" fmla="*/ 2150867 w 2520000"/>
              <a:gd name="connsiteY31" fmla="*/ 2243198 h 2628177"/>
              <a:gd name="connsiteX32" fmla="*/ 452642 w 2520000"/>
              <a:gd name="connsiteY32" fmla="*/ 1314089 h 2628177"/>
              <a:gd name="connsiteX33" fmla="*/ 1260000 w 2520000"/>
              <a:gd name="connsiteY33" fmla="*/ 472074 h 2628177"/>
              <a:gd name="connsiteX34" fmla="*/ 2067358 w 2520000"/>
              <a:gd name="connsiteY34" fmla="*/ 1314089 h 2628177"/>
              <a:gd name="connsiteX35" fmla="*/ 1260000 w 2520000"/>
              <a:gd name="connsiteY35" fmla="*/ 2156104 h 2628177"/>
              <a:gd name="connsiteX36" fmla="*/ 452642 w 2520000"/>
              <a:gd name="connsiteY36" fmla="*/ 1314089 h 262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0000" h="2628177" fill="none" extrusionOk="0">
                <a:moveTo>
                  <a:pt x="2520000" y="1314089"/>
                </a:moveTo>
                <a:cubicBezTo>
                  <a:pt x="2352060" y="1442385"/>
                  <a:pt x="2293392" y="1452662"/>
                  <a:pt x="2134432" y="1555762"/>
                </a:cubicBezTo>
                <a:cubicBezTo>
                  <a:pt x="2111404" y="1454247"/>
                  <a:pt x="2154402" y="1191732"/>
                  <a:pt x="2134432" y="1072415"/>
                </a:cubicBezTo>
                <a:cubicBezTo>
                  <a:pt x="2304594" y="1154950"/>
                  <a:pt x="2382625" y="1219913"/>
                  <a:pt x="2520000" y="1314089"/>
                </a:cubicBezTo>
                <a:close/>
                <a:moveTo>
                  <a:pt x="2150867" y="384858"/>
                </a:moveTo>
                <a:cubicBezTo>
                  <a:pt x="2111856" y="565058"/>
                  <a:pt x="2111623" y="635324"/>
                  <a:pt x="2042149" y="840137"/>
                </a:cubicBezTo>
                <a:cubicBezTo>
                  <a:pt x="1973394" y="737691"/>
                  <a:pt x="1808303" y="595995"/>
                  <a:pt x="1714444" y="498364"/>
                </a:cubicBezTo>
                <a:cubicBezTo>
                  <a:pt x="1913620" y="446447"/>
                  <a:pt x="2050610" y="408508"/>
                  <a:pt x="2150867" y="384858"/>
                </a:cubicBezTo>
                <a:close/>
                <a:moveTo>
                  <a:pt x="1260000" y="0"/>
                </a:moveTo>
                <a:cubicBezTo>
                  <a:pt x="1325350" y="124012"/>
                  <a:pt x="1407906" y="261472"/>
                  <a:pt x="1491726" y="402120"/>
                </a:cubicBezTo>
                <a:cubicBezTo>
                  <a:pt x="1382492" y="418919"/>
                  <a:pt x="1171393" y="412132"/>
                  <a:pt x="1028274" y="402120"/>
                </a:cubicBezTo>
                <a:cubicBezTo>
                  <a:pt x="1063695" y="314635"/>
                  <a:pt x="1192989" y="130715"/>
                  <a:pt x="1260000" y="0"/>
                </a:cubicBezTo>
                <a:close/>
                <a:moveTo>
                  <a:pt x="369017" y="384858"/>
                </a:moveTo>
                <a:cubicBezTo>
                  <a:pt x="580413" y="423210"/>
                  <a:pt x="687972" y="481826"/>
                  <a:pt x="805556" y="498364"/>
                </a:cubicBezTo>
                <a:cubicBezTo>
                  <a:pt x="712515" y="576389"/>
                  <a:pt x="624383" y="716161"/>
                  <a:pt x="477851" y="840137"/>
                </a:cubicBezTo>
                <a:cubicBezTo>
                  <a:pt x="435736" y="611465"/>
                  <a:pt x="410993" y="574095"/>
                  <a:pt x="369017" y="384858"/>
                </a:cubicBezTo>
                <a:close/>
                <a:moveTo>
                  <a:pt x="0" y="1314089"/>
                </a:moveTo>
                <a:cubicBezTo>
                  <a:pt x="139346" y="1224767"/>
                  <a:pt x="242842" y="1146371"/>
                  <a:pt x="385568" y="1072415"/>
                </a:cubicBezTo>
                <a:cubicBezTo>
                  <a:pt x="369996" y="1282288"/>
                  <a:pt x="401907" y="1330508"/>
                  <a:pt x="385568" y="1555762"/>
                </a:cubicBezTo>
                <a:cubicBezTo>
                  <a:pt x="231413" y="1450725"/>
                  <a:pt x="136972" y="1376814"/>
                  <a:pt x="0" y="1314089"/>
                </a:cubicBezTo>
                <a:close/>
                <a:moveTo>
                  <a:pt x="369017" y="2243198"/>
                </a:moveTo>
                <a:cubicBezTo>
                  <a:pt x="439206" y="2031491"/>
                  <a:pt x="427585" y="1955372"/>
                  <a:pt x="477851" y="1788040"/>
                </a:cubicBezTo>
                <a:cubicBezTo>
                  <a:pt x="595734" y="1913947"/>
                  <a:pt x="717841" y="2006414"/>
                  <a:pt x="805556" y="2129813"/>
                </a:cubicBezTo>
                <a:cubicBezTo>
                  <a:pt x="699071" y="2166736"/>
                  <a:pt x="532951" y="2192460"/>
                  <a:pt x="369017" y="2243198"/>
                </a:cubicBezTo>
                <a:close/>
                <a:moveTo>
                  <a:pt x="1260000" y="2628177"/>
                </a:moveTo>
                <a:cubicBezTo>
                  <a:pt x="1206431" y="2548172"/>
                  <a:pt x="1143651" y="2392788"/>
                  <a:pt x="1028274" y="2226057"/>
                </a:cubicBezTo>
                <a:cubicBezTo>
                  <a:pt x="1175656" y="2228608"/>
                  <a:pt x="1273974" y="2206787"/>
                  <a:pt x="1491726" y="2226057"/>
                </a:cubicBezTo>
                <a:cubicBezTo>
                  <a:pt x="1384844" y="2398270"/>
                  <a:pt x="1305832" y="2533661"/>
                  <a:pt x="1260000" y="2628177"/>
                </a:cubicBezTo>
                <a:close/>
                <a:moveTo>
                  <a:pt x="2150867" y="2243198"/>
                </a:moveTo>
                <a:cubicBezTo>
                  <a:pt x="1964494" y="2193916"/>
                  <a:pt x="1847498" y="2162492"/>
                  <a:pt x="1714444" y="2129813"/>
                </a:cubicBezTo>
                <a:cubicBezTo>
                  <a:pt x="1846817" y="2000380"/>
                  <a:pt x="1904673" y="1921081"/>
                  <a:pt x="2042149" y="1788040"/>
                </a:cubicBezTo>
                <a:cubicBezTo>
                  <a:pt x="2107775" y="2010326"/>
                  <a:pt x="2093707" y="2071387"/>
                  <a:pt x="2150867" y="2243198"/>
                </a:cubicBezTo>
                <a:close/>
                <a:moveTo>
                  <a:pt x="452642" y="1314089"/>
                </a:moveTo>
                <a:cubicBezTo>
                  <a:pt x="501552" y="947302"/>
                  <a:pt x="874356" y="470761"/>
                  <a:pt x="1260000" y="472074"/>
                </a:cubicBezTo>
                <a:cubicBezTo>
                  <a:pt x="1721262" y="456315"/>
                  <a:pt x="2086481" y="804289"/>
                  <a:pt x="2067358" y="1314089"/>
                </a:cubicBezTo>
                <a:cubicBezTo>
                  <a:pt x="2083736" y="1786530"/>
                  <a:pt x="1770148" y="2100458"/>
                  <a:pt x="1260000" y="2156104"/>
                </a:cubicBezTo>
                <a:cubicBezTo>
                  <a:pt x="891298" y="2183265"/>
                  <a:pt x="465704" y="1701549"/>
                  <a:pt x="452642" y="1314089"/>
                </a:cubicBezTo>
                <a:close/>
              </a:path>
              <a:path w="2520000" h="2628177" stroke="0" extrusionOk="0">
                <a:moveTo>
                  <a:pt x="2520000" y="1314089"/>
                </a:moveTo>
                <a:cubicBezTo>
                  <a:pt x="2335756" y="1445489"/>
                  <a:pt x="2249679" y="1486499"/>
                  <a:pt x="2134432" y="1555762"/>
                </a:cubicBezTo>
                <a:cubicBezTo>
                  <a:pt x="2148146" y="1438127"/>
                  <a:pt x="2114050" y="1175779"/>
                  <a:pt x="2134432" y="1072415"/>
                </a:cubicBezTo>
                <a:cubicBezTo>
                  <a:pt x="2323378" y="1170418"/>
                  <a:pt x="2357552" y="1223189"/>
                  <a:pt x="2520000" y="1314089"/>
                </a:cubicBezTo>
                <a:close/>
                <a:moveTo>
                  <a:pt x="2150867" y="384858"/>
                </a:moveTo>
                <a:cubicBezTo>
                  <a:pt x="2121073" y="595616"/>
                  <a:pt x="2066127" y="648674"/>
                  <a:pt x="2042149" y="840137"/>
                </a:cubicBezTo>
                <a:cubicBezTo>
                  <a:pt x="1873619" y="693062"/>
                  <a:pt x="1854699" y="645764"/>
                  <a:pt x="1714444" y="498364"/>
                </a:cubicBezTo>
                <a:cubicBezTo>
                  <a:pt x="1848966" y="453077"/>
                  <a:pt x="2051173" y="430142"/>
                  <a:pt x="2150867" y="384858"/>
                </a:cubicBezTo>
                <a:close/>
                <a:moveTo>
                  <a:pt x="1260000" y="0"/>
                </a:moveTo>
                <a:cubicBezTo>
                  <a:pt x="1316069" y="121571"/>
                  <a:pt x="1421718" y="245461"/>
                  <a:pt x="1491726" y="402120"/>
                </a:cubicBezTo>
                <a:cubicBezTo>
                  <a:pt x="1337117" y="394661"/>
                  <a:pt x="1173134" y="401136"/>
                  <a:pt x="1028274" y="402120"/>
                </a:cubicBezTo>
                <a:cubicBezTo>
                  <a:pt x="1113425" y="278468"/>
                  <a:pt x="1201403" y="98557"/>
                  <a:pt x="1260000" y="0"/>
                </a:cubicBezTo>
                <a:close/>
                <a:moveTo>
                  <a:pt x="369017" y="384858"/>
                </a:moveTo>
                <a:cubicBezTo>
                  <a:pt x="525244" y="447774"/>
                  <a:pt x="706665" y="489047"/>
                  <a:pt x="805556" y="498364"/>
                </a:cubicBezTo>
                <a:cubicBezTo>
                  <a:pt x="677707" y="624488"/>
                  <a:pt x="596865" y="683848"/>
                  <a:pt x="477851" y="840137"/>
                </a:cubicBezTo>
                <a:cubicBezTo>
                  <a:pt x="433261" y="751698"/>
                  <a:pt x="438590" y="586791"/>
                  <a:pt x="369017" y="384858"/>
                </a:cubicBezTo>
                <a:close/>
                <a:moveTo>
                  <a:pt x="0" y="1314089"/>
                </a:moveTo>
                <a:cubicBezTo>
                  <a:pt x="128136" y="1221308"/>
                  <a:pt x="269271" y="1122073"/>
                  <a:pt x="385568" y="1072415"/>
                </a:cubicBezTo>
                <a:cubicBezTo>
                  <a:pt x="407587" y="1267809"/>
                  <a:pt x="393944" y="1430485"/>
                  <a:pt x="385568" y="1555762"/>
                </a:cubicBezTo>
                <a:cubicBezTo>
                  <a:pt x="198864" y="1460702"/>
                  <a:pt x="79205" y="1370837"/>
                  <a:pt x="0" y="1314089"/>
                </a:cubicBezTo>
                <a:close/>
                <a:moveTo>
                  <a:pt x="369017" y="2243198"/>
                </a:moveTo>
                <a:cubicBezTo>
                  <a:pt x="433433" y="2019031"/>
                  <a:pt x="449054" y="1899923"/>
                  <a:pt x="477851" y="1788040"/>
                </a:cubicBezTo>
                <a:cubicBezTo>
                  <a:pt x="558251" y="1894173"/>
                  <a:pt x="721509" y="2040172"/>
                  <a:pt x="805556" y="2129813"/>
                </a:cubicBezTo>
                <a:cubicBezTo>
                  <a:pt x="604278" y="2201510"/>
                  <a:pt x="513457" y="2199272"/>
                  <a:pt x="369017" y="2243198"/>
                </a:cubicBezTo>
                <a:close/>
                <a:moveTo>
                  <a:pt x="1260000" y="2628177"/>
                </a:moveTo>
                <a:cubicBezTo>
                  <a:pt x="1156059" y="2457665"/>
                  <a:pt x="1100378" y="2358053"/>
                  <a:pt x="1028274" y="2226057"/>
                </a:cubicBezTo>
                <a:cubicBezTo>
                  <a:pt x="1183535" y="2203047"/>
                  <a:pt x="1362138" y="2217937"/>
                  <a:pt x="1491726" y="2226057"/>
                </a:cubicBezTo>
                <a:cubicBezTo>
                  <a:pt x="1380816" y="2378246"/>
                  <a:pt x="1358828" y="2457077"/>
                  <a:pt x="1260000" y="2628177"/>
                </a:cubicBezTo>
                <a:close/>
                <a:moveTo>
                  <a:pt x="2150867" y="2243198"/>
                </a:moveTo>
                <a:cubicBezTo>
                  <a:pt x="2005590" y="2189516"/>
                  <a:pt x="1823904" y="2178437"/>
                  <a:pt x="1714444" y="2129813"/>
                </a:cubicBezTo>
                <a:cubicBezTo>
                  <a:pt x="1822929" y="2028376"/>
                  <a:pt x="1893405" y="1928276"/>
                  <a:pt x="2042149" y="1788040"/>
                </a:cubicBezTo>
                <a:cubicBezTo>
                  <a:pt x="2068542" y="1957475"/>
                  <a:pt x="2101155" y="2019603"/>
                  <a:pt x="2150867" y="2243198"/>
                </a:cubicBezTo>
                <a:close/>
                <a:moveTo>
                  <a:pt x="452642" y="1314089"/>
                </a:moveTo>
                <a:cubicBezTo>
                  <a:pt x="494497" y="850388"/>
                  <a:pt x="842595" y="501591"/>
                  <a:pt x="1260000" y="472074"/>
                </a:cubicBezTo>
                <a:cubicBezTo>
                  <a:pt x="1723704" y="489130"/>
                  <a:pt x="2095047" y="916736"/>
                  <a:pt x="2067358" y="1314089"/>
                </a:cubicBezTo>
                <a:cubicBezTo>
                  <a:pt x="2091313" y="1802818"/>
                  <a:pt x="1662207" y="2097685"/>
                  <a:pt x="1260000" y="2156104"/>
                </a:cubicBezTo>
                <a:cubicBezTo>
                  <a:pt x="777173" y="2192768"/>
                  <a:pt x="534998" y="1797605"/>
                  <a:pt x="452642" y="1314089"/>
                </a:cubicBezTo>
                <a:close/>
              </a:path>
            </a:pathLst>
          </a:custGeom>
          <a:solidFill>
            <a:srgbClr val="FFD575"/>
          </a:solidFill>
          <a:ln w="25400" cap="flat">
            <a:solidFill>
              <a:srgbClr val="FFD200"/>
            </a:solidFill>
            <a:prstDash val="solid"/>
            <a:round/>
            <a:extLst>
              <a:ext uri="{C807C97D-BFC1-408E-A445-0C87EB9F89A2}">
                <ask:lineSketchStyleProps xmlns:ask="http://schemas.microsoft.com/office/drawing/2018/sketchyshapes" sd="1219033472">
                  <a:prstGeom prst="sun">
                    <a:avLst>
                      <a:gd name="adj" fmla="val 17962"/>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200" b="1" dirty="0">
                <a:latin typeface="Lucida Sans" panose="020B0602030504020204" pitchFamily="34" charset="0"/>
              </a:rPr>
              <a:t>Seit 2020 sammelt das FORUM älterwerden Spenden für Afridunga!</a:t>
            </a:r>
          </a:p>
        </p:txBody>
      </p:sp>
      <p:pic>
        <p:nvPicPr>
          <p:cNvPr id="7" name="Grafik 2" descr="Grafik 2">
            <a:extLst>
              <a:ext uri="{FF2B5EF4-FFF2-40B4-BE49-F238E27FC236}">
                <a16:creationId xmlns:a16="http://schemas.microsoft.com/office/drawing/2014/main" id="{0FE76CC8-5FB8-494E-9119-B947D51093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448" y="3677264"/>
            <a:ext cx="9144000" cy="3180736"/>
          </a:xfrm>
          <a:prstGeom prst="rect">
            <a:avLst/>
          </a:prstGeom>
          <a:ln w="12700">
            <a:miter lim="400000"/>
          </a:ln>
        </p:spPr>
      </p:pic>
      <p:grpSp>
        <p:nvGrpSpPr>
          <p:cNvPr id="9" name="Gruppieren 8">
            <a:extLst>
              <a:ext uri="{FF2B5EF4-FFF2-40B4-BE49-F238E27FC236}">
                <a16:creationId xmlns:a16="http://schemas.microsoft.com/office/drawing/2014/main" id="{10C3AD07-454B-4F84-8680-836E2A3A1B31}"/>
              </a:ext>
            </a:extLst>
          </p:cNvPr>
          <p:cNvGrpSpPr/>
          <p:nvPr/>
        </p:nvGrpSpPr>
        <p:grpSpPr>
          <a:xfrm>
            <a:off x="639675" y="256843"/>
            <a:ext cx="7864653" cy="1220788"/>
            <a:chOff x="442823" y="217514"/>
            <a:chExt cx="7864653" cy="1220788"/>
          </a:xfrm>
        </p:grpSpPr>
        <p:pic>
          <p:nvPicPr>
            <p:cNvPr id="10" name="Picture 6" descr="Picture 6">
              <a:extLst>
                <a:ext uri="{FF2B5EF4-FFF2-40B4-BE49-F238E27FC236}">
                  <a16:creationId xmlns:a16="http://schemas.microsoft.com/office/drawing/2014/main" id="{FE9FACCA-AF7C-4772-AFA6-EAC0706940C5}"/>
                </a:ext>
              </a:extLst>
            </p:cNvPr>
            <p:cNvPicPr>
              <a:picLocks noChangeAspect="1"/>
            </p:cNvPicPr>
            <p:nvPr/>
          </p:nvPicPr>
          <p:blipFill>
            <a:blip r:embed="rId5"/>
            <a:stretch>
              <a:fillRect/>
            </a:stretch>
          </p:blipFill>
          <p:spPr>
            <a:xfrm>
              <a:off x="442823" y="217514"/>
              <a:ext cx="1600201" cy="1220788"/>
            </a:xfrm>
            <a:prstGeom prst="rect">
              <a:avLst/>
            </a:prstGeom>
            <a:ln w="12700">
              <a:miter lim="400000"/>
            </a:ln>
          </p:spPr>
        </p:pic>
        <p:sp>
          <p:nvSpPr>
            <p:cNvPr id="11" name="Text Box 5">
              <a:extLst>
                <a:ext uri="{FF2B5EF4-FFF2-40B4-BE49-F238E27FC236}">
                  <a16:creationId xmlns:a16="http://schemas.microsoft.com/office/drawing/2014/main" id="{E208B816-71D7-461F-8390-274921BFD631}"/>
                </a:ext>
              </a:extLst>
            </p:cNvPr>
            <p:cNvSpPr txBox="1"/>
            <p:nvPr/>
          </p:nvSpPr>
          <p:spPr>
            <a:xfrm>
              <a:off x="2282333" y="512439"/>
              <a:ext cx="6025143"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300" b="1">
                  <a:latin typeface="Comic Sans MS"/>
                  <a:ea typeface="Comic Sans MS"/>
                  <a:cs typeface="Comic Sans MS"/>
                  <a:sym typeface="Comic Sans MS"/>
                </a:defRPr>
              </a:lvl1pPr>
            </a:lstStyle>
            <a:p>
              <a:r>
                <a:rPr dirty="0" err="1"/>
                <a:t>Förderverein</a:t>
              </a:r>
              <a:r>
                <a:rPr dirty="0"/>
                <a:t> Afridunga </a:t>
              </a:r>
              <a:r>
                <a:rPr dirty="0" err="1"/>
                <a:t>e.V.</a:t>
              </a:r>
              <a:r>
                <a:rPr dirty="0"/>
                <a:t> </a:t>
              </a:r>
            </a:p>
          </p:txBody>
        </p:sp>
      </p:grpSp>
      <p:pic>
        <p:nvPicPr>
          <p:cNvPr id="5" name="Grafik 4">
            <a:extLst>
              <a:ext uri="{FF2B5EF4-FFF2-40B4-BE49-F238E27FC236}">
                <a16:creationId xmlns:a16="http://schemas.microsoft.com/office/drawing/2014/main" id="{94D0B3B5-81D7-4C04-8E65-CDE6EE744DAB}"/>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57352" y="6266439"/>
            <a:ext cx="895061" cy="449877"/>
          </a:xfrm>
          <a:prstGeom prst="rect">
            <a:avLst/>
          </a:prstGeom>
        </p:spPr>
      </p:pic>
    </p:spTree>
    <p:extLst>
      <p:ext uri="{BB962C8B-B14F-4D97-AF65-F5344CB8AC3E}">
        <p14:creationId xmlns:p14="http://schemas.microsoft.com/office/powerpoint/2010/main" val="285368211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Grafik 3" descr="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07 Garten2.jpeg" descr="07 Garten2.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316" y="2876495"/>
            <a:ext cx="4113850" cy="2527963"/>
          </a:xfrm>
          <a:prstGeom prst="rect">
            <a:avLst/>
          </a:prstGeom>
          <a:ln w="12700">
            <a:miter lim="400000"/>
          </a:ln>
        </p:spPr>
      </p:pic>
      <p:pic>
        <p:nvPicPr>
          <p:cNvPr id="209" name="WhatsApp Image 2021-11-18 at 08.10.28.jpeg" descr="WhatsApp Image 2021-11-18 at 08.10.28.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89835" y="176753"/>
            <a:ext cx="4113851" cy="2522991"/>
          </a:xfrm>
          <a:prstGeom prst="rect">
            <a:avLst/>
          </a:prstGeom>
          <a:ln w="12700">
            <a:miter lim="400000"/>
          </a:ln>
        </p:spPr>
      </p:pic>
      <p:pic>
        <p:nvPicPr>
          <p:cNvPr id="210" name="201100198.JPG" descr="20110019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89306" y="2876495"/>
            <a:ext cx="4113849" cy="2522991"/>
          </a:xfrm>
          <a:prstGeom prst="rect">
            <a:avLst/>
          </a:prstGeom>
          <a:ln w="12700">
            <a:miter lim="400000"/>
          </a:ln>
        </p:spPr>
      </p:pic>
      <p:pic>
        <p:nvPicPr>
          <p:cNvPr id="211" name="Grafik 3" descr="Grafik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40316" y="176751"/>
            <a:ext cx="4113850" cy="2522990"/>
          </a:xfrm>
          <a:prstGeom prst="rect">
            <a:avLst/>
          </a:prstGeom>
          <a:ln w="12700">
            <a:miter lim="400000"/>
          </a:ln>
        </p:spPr>
      </p:pic>
      <p:sp>
        <p:nvSpPr>
          <p:cNvPr id="10" name="Textfeld 9">
            <a:extLst>
              <a:ext uri="{FF2B5EF4-FFF2-40B4-BE49-F238E27FC236}">
                <a16:creationId xmlns:a16="http://schemas.microsoft.com/office/drawing/2014/main" id="{957A1CD4-5398-413D-9266-D33AAAFCA790}"/>
              </a:ext>
            </a:extLst>
          </p:cNvPr>
          <p:cNvSpPr txBox="1"/>
          <p:nvPr/>
        </p:nvSpPr>
        <p:spPr>
          <a:xfrm>
            <a:off x="1"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000" dirty="0">
                <a:latin typeface="Lucida Sans" panose="020B0602030504020204" pitchFamily="34" charset="0"/>
              </a:rPr>
              <a:t>Neben den Bereichen „Bildung“ und „Gesundheit“ stellen „Nahrung“ und „nachhaltige Entwicklung“ zwei weitere Schwerpunkte dar. Obst und Gemüse werden lokal selbst angebaut oder auf dem Markt erworben.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rafik 2" descr="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0318" y="125952"/>
            <a:ext cx="4008141" cy="5270902"/>
          </a:xfrm>
          <a:prstGeom prst="rect">
            <a:avLst/>
          </a:prstGeom>
          <a:ln w="12700">
            <a:miter lim="400000"/>
          </a:ln>
        </p:spPr>
      </p:pic>
      <p:pic>
        <p:nvPicPr>
          <p:cNvPr id="218" name="IMG_3893.JPG" descr="IMG_389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88773" y="138653"/>
            <a:ext cx="4114380" cy="2522991"/>
          </a:xfrm>
          <a:prstGeom prst="rect">
            <a:avLst/>
          </a:prstGeom>
          <a:ln w="12700">
            <a:miter lim="400000"/>
          </a:ln>
        </p:spPr>
      </p:pic>
      <p:pic>
        <p:nvPicPr>
          <p:cNvPr id="219" name="201900060.JPG" descr="20190006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88775" y="2838396"/>
            <a:ext cx="4114381" cy="2571159"/>
          </a:xfrm>
          <a:prstGeom prst="rect">
            <a:avLst/>
          </a:prstGeom>
          <a:ln w="12700">
            <a:miter lim="400000"/>
          </a:ln>
        </p:spPr>
      </p:pic>
      <p:sp>
        <p:nvSpPr>
          <p:cNvPr id="7" name="Textfeld 6">
            <a:extLst>
              <a:ext uri="{FF2B5EF4-FFF2-40B4-BE49-F238E27FC236}">
                <a16:creationId xmlns:a16="http://schemas.microsoft.com/office/drawing/2014/main" id="{2A908A27-A620-4BCD-AEC6-1035A1D3C75A}"/>
              </a:ext>
            </a:extLst>
          </p:cNvPr>
          <p:cNvSpPr txBox="1"/>
          <p:nvPr/>
        </p:nvSpPr>
        <p:spPr>
          <a:xfrm>
            <a:off x="0"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2021</a:t>
            </a:r>
            <a:endParaRPr lang="de-DE" sz="2000" b="1" dirty="0">
              <a:latin typeface="Lucida Sans" panose="020B0602030504020204" pitchFamily="34" charset="0"/>
            </a:endParaRPr>
          </a:p>
          <a:p>
            <a:pPr algn="ctr"/>
            <a:r>
              <a:rPr lang="de-DE" sz="2000" dirty="0">
                <a:latin typeface="Lucida Sans" panose="020B0602030504020204" pitchFamily="34" charset="0"/>
              </a:rPr>
              <a:t>Installation Solaranlage, Sanierung zweier Klassenräume, </a:t>
            </a:r>
            <a:br>
              <a:rPr lang="de-DE" sz="2000" dirty="0">
                <a:latin typeface="Lucida Sans" panose="020B0602030504020204" pitchFamily="34" charset="0"/>
              </a:rPr>
            </a:br>
            <a:r>
              <a:rPr lang="de-DE" sz="2000" dirty="0">
                <a:latin typeface="Lucida Sans" panose="020B0602030504020204" pitchFamily="34" charset="0"/>
              </a:rPr>
              <a:t>Anschaffung zusätzlicher Stühle und Tische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Grafik 3" descr="Grafik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0320" y="294969"/>
            <a:ext cx="8462837" cy="3134033"/>
          </a:xfrm>
          <a:prstGeom prst="rect">
            <a:avLst/>
          </a:prstGeom>
          <a:ln w="12700">
            <a:miter lim="400000"/>
          </a:ln>
        </p:spPr>
      </p:pic>
      <p:pic>
        <p:nvPicPr>
          <p:cNvPr id="226" name="Grafik 5" descr="Grafik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88775" y="3651454"/>
            <a:ext cx="4114381" cy="2397724"/>
          </a:xfrm>
          <a:prstGeom prst="rect">
            <a:avLst/>
          </a:prstGeom>
          <a:ln w="12700">
            <a:miter lim="400000"/>
          </a:ln>
        </p:spPr>
      </p:pic>
      <p:pic>
        <p:nvPicPr>
          <p:cNvPr id="227" name="Grafik 7" descr="Grafik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40319" y="3651458"/>
            <a:ext cx="4114381" cy="2397723"/>
          </a:xfrm>
          <a:prstGeom prst="rect">
            <a:avLst/>
          </a:prstGeom>
          <a:ln w="12700">
            <a:miter lim="400000"/>
          </a:ln>
        </p:spPr>
      </p:pic>
      <p:sp>
        <p:nvSpPr>
          <p:cNvPr id="7" name="Textfeld 6">
            <a:extLst>
              <a:ext uri="{FF2B5EF4-FFF2-40B4-BE49-F238E27FC236}">
                <a16:creationId xmlns:a16="http://schemas.microsoft.com/office/drawing/2014/main" id="{0FF3DC7A-E11A-4C13-B31C-C710CA23DBD5}"/>
              </a:ext>
            </a:extLst>
          </p:cNvPr>
          <p:cNvSpPr txBox="1"/>
          <p:nvPr/>
        </p:nvSpPr>
        <p:spPr>
          <a:xfrm>
            <a:off x="0" y="6271632"/>
            <a:ext cx="9144000" cy="586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000" dirty="0">
                <a:latin typeface="Lucida Sans" panose="020B0602030504020204" pitchFamily="34" charset="0"/>
              </a:rPr>
              <a:t>Einrichtung eines Computerraums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Abschlussklasse 2022.jpg" descr="Abschlussklasse 20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528" y="332659"/>
            <a:ext cx="7686944" cy="5131035"/>
          </a:xfrm>
          <a:prstGeom prst="rect">
            <a:avLst/>
          </a:prstGeom>
          <a:ln w="12700">
            <a:miter lim="400000"/>
          </a:ln>
        </p:spPr>
      </p:pic>
      <p:sp>
        <p:nvSpPr>
          <p:cNvPr id="6" name="Textfeld 5">
            <a:extLst>
              <a:ext uri="{FF2B5EF4-FFF2-40B4-BE49-F238E27FC236}">
                <a16:creationId xmlns:a16="http://schemas.microsoft.com/office/drawing/2014/main" id="{222183D5-5D66-4F95-BDB2-B64E757BFA2D}"/>
              </a:ext>
            </a:extLst>
          </p:cNvPr>
          <p:cNvSpPr txBox="1"/>
          <p:nvPr/>
        </p:nvSpPr>
        <p:spPr>
          <a:xfrm>
            <a:off x="0"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Juni 2022 </a:t>
            </a:r>
          </a:p>
          <a:p>
            <a:pPr algn="ctr"/>
            <a:r>
              <a:rPr lang="de-DE" sz="2000" dirty="0">
                <a:latin typeface="Lucida Sans" panose="020B0602030504020204" pitchFamily="34" charset="0"/>
              </a:rPr>
              <a:t>Die erste Abschlussklasse (8. Klasse der Grundschule) </a:t>
            </a:r>
            <a:br>
              <a:rPr lang="de-DE" sz="2000" dirty="0">
                <a:latin typeface="Lucida Sans" panose="020B0602030504020204" pitchFamily="34" charset="0"/>
              </a:rPr>
            </a:br>
            <a:r>
              <a:rPr lang="de-DE" sz="2000" dirty="0">
                <a:latin typeface="Lucida Sans" panose="020B0602030504020204" pitchFamily="34" charset="0"/>
              </a:rPr>
              <a:t>hat erfolgreich die staatlichen Prüfungen absolviert.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DSC05302.jpg" descr="DSC053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6735" y="3520654"/>
            <a:ext cx="8670432" cy="3194307"/>
          </a:xfrm>
          <a:prstGeom prst="rect">
            <a:avLst/>
          </a:prstGeom>
          <a:ln w="12700">
            <a:miter lim="400000"/>
          </a:ln>
        </p:spPr>
      </p:pic>
      <p:pic>
        <p:nvPicPr>
          <p:cNvPr id="239" name="DSC05361.jpg" descr="DSC0536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736392" y="156277"/>
            <a:ext cx="4174082" cy="3194448"/>
          </a:xfrm>
          <a:prstGeom prst="rect">
            <a:avLst/>
          </a:prstGeom>
          <a:ln w="12700">
            <a:miter lim="400000"/>
          </a:ln>
        </p:spPr>
      </p:pic>
      <p:pic>
        <p:nvPicPr>
          <p:cNvPr id="240" name="DSC05346.jpg" descr="DSC0534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8920" y="156277"/>
            <a:ext cx="4246246" cy="3194448"/>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 Box 4"/>
          <p:cNvSpPr txBox="1"/>
          <p:nvPr/>
        </p:nvSpPr>
        <p:spPr>
          <a:xfrm>
            <a:off x="0" y="218808"/>
            <a:ext cx="914400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600">
                <a:latin typeface="Comic Sans MS"/>
                <a:ea typeface="Comic Sans MS"/>
                <a:cs typeface="Comic Sans MS"/>
                <a:sym typeface="Comic Sans MS"/>
              </a:defRPr>
            </a:lvl1pPr>
          </a:lstStyle>
          <a:p>
            <a:r>
              <a:rPr sz="2400" dirty="0" err="1">
                <a:latin typeface="Lucida Sans" panose="020B0602030504020204" pitchFamily="34" charset="0"/>
              </a:rPr>
              <a:t>Dabei</a:t>
            </a:r>
            <a:r>
              <a:rPr sz="2400" dirty="0">
                <a:latin typeface="Lucida Sans" panose="020B0602030504020204" pitchFamily="34" charset="0"/>
              </a:rPr>
              <a:t> </a:t>
            </a:r>
            <a:r>
              <a:rPr sz="2400" dirty="0" err="1">
                <a:latin typeface="Lucida Sans" panose="020B0602030504020204" pitchFamily="34" charset="0"/>
              </a:rPr>
              <a:t>ermöglicht</a:t>
            </a:r>
            <a:r>
              <a:rPr sz="2400" dirty="0">
                <a:latin typeface="Lucida Sans" panose="020B0602030504020204" pitchFamily="34" charset="0"/>
              </a:rPr>
              <a:t> </a:t>
            </a:r>
            <a:r>
              <a:rPr sz="2400" dirty="0" err="1">
                <a:latin typeface="Lucida Sans" panose="020B0602030504020204" pitchFamily="34" charset="0"/>
              </a:rPr>
              <a:t>unsere</a:t>
            </a:r>
            <a:r>
              <a:rPr sz="2400" dirty="0">
                <a:latin typeface="Lucida Sans" panose="020B0602030504020204" pitchFamily="34" charset="0"/>
              </a:rPr>
              <a:t> </a:t>
            </a:r>
            <a:r>
              <a:rPr sz="2400" dirty="0" err="1">
                <a:latin typeface="Lucida Sans" panose="020B0602030504020204" pitchFamily="34" charset="0"/>
              </a:rPr>
              <a:t>Förderung</a:t>
            </a:r>
            <a:r>
              <a:rPr sz="2400" dirty="0">
                <a:latin typeface="Lucida Sans" panose="020B0602030504020204" pitchFamily="34" charset="0"/>
              </a:rPr>
              <a:t> die </a:t>
            </a:r>
            <a:r>
              <a:rPr sz="2400" dirty="0" err="1">
                <a:latin typeface="Lucida Sans" panose="020B0602030504020204" pitchFamily="34" charset="0"/>
              </a:rPr>
              <a:t>Finanzierung</a:t>
            </a:r>
            <a:r>
              <a:rPr lang="de-DE" sz="2400" dirty="0">
                <a:latin typeface="Lucida Sans" panose="020B0602030504020204" pitchFamily="34" charset="0"/>
              </a:rPr>
              <a:t> von</a:t>
            </a:r>
            <a:endParaRPr sz="2400" dirty="0">
              <a:latin typeface="Lucida Sans" panose="020B0602030504020204" pitchFamily="34" charset="0"/>
            </a:endParaRPr>
          </a:p>
        </p:txBody>
      </p:sp>
      <p:pic>
        <p:nvPicPr>
          <p:cNvPr id="246" name="04 Sheryls (70).JPG" descr="04 Sheryls (7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5412" y="698011"/>
            <a:ext cx="4123663" cy="2655074"/>
          </a:xfrm>
          <a:prstGeom prst="rect">
            <a:avLst/>
          </a:prstGeom>
          <a:ln w="12700">
            <a:miter lim="400000"/>
          </a:ln>
        </p:spPr>
      </p:pic>
      <p:pic>
        <p:nvPicPr>
          <p:cNvPr id="247" name="08efcf84-1338-405c-aed0-a7a80201067d.JPG" descr="08efcf84-1338-405c-aed0-a7a80201067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96363" y="3770735"/>
            <a:ext cx="4109444" cy="2564311"/>
          </a:xfrm>
          <a:prstGeom prst="rect">
            <a:avLst/>
          </a:prstGeom>
          <a:ln w="12700">
            <a:miter lim="400000"/>
          </a:ln>
        </p:spPr>
      </p:pic>
      <p:pic>
        <p:nvPicPr>
          <p:cNvPr id="248" name="Food00003.JPG" descr="Food0000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40294" y="3758440"/>
            <a:ext cx="4113764" cy="2570966"/>
          </a:xfrm>
          <a:prstGeom prst="rect">
            <a:avLst/>
          </a:prstGeom>
          <a:ln w="12700">
            <a:miter lim="400000"/>
          </a:ln>
        </p:spPr>
      </p:pic>
      <p:pic>
        <p:nvPicPr>
          <p:cNvPr id="249" name="04 Books.JPG" descr="04 Book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0800000">
            <a:off x="4684649" y="701718"/>
            <a:ext cx="4133065" cy="2655557"/>
          </a:xfrm>
          <a:prstGeom prst="rect">
            <a:avLst/>
          </a:prstGeom>
          <a:ln w="12700">
            <a:miter lim="400000"/>
          </a:ln>
        </p:spPr>
      </p:pic>
      <p:sp>
        <p:nvSpPr>
          <p:cNvPr id="2" name="Textfeld 1">
            <a:extLst>
              <a:ext uri="{FF2B5EF4-FFF2-40B4-BE49-F238E27FC236}">
                <a16:creationId xmlns:a16="http://schemas.microsoft.com/office/drawing/2014/main" id="{58C4E207-6B2D-478E-A7A7-3895777C3592}"/>
              </a:ext>
            </a:extLst>
          </p:cNvPr>
          <p:cNvSpPr txBox="1"/>
          <p:nvPr/>
        </p:nvSpPr>
        <p:spPr>
          <a:xfrm>
            <a:off x="335412" y="3353087"/>
            <a:ext cx="411376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de-DE" sz="2000" dirty="0">
                <a:latin typeface="Lucida Sans" panose="020B0602030504020204" pitchFamily="34" charset="0"/>
              </a:rPr>
              <a:t>… qualifizierten Fachkräften</a:t>
            </a:r>
          </a:p>
        </p:txBody>
      </p:sp>
      <p:sp>
        <p:nvSpPr>
          <p:cNvPr id="11" name="Textfeld 10">
            <a:extLst>
              <a:ext uri="{FF2B5EF4-FFF2-40B4-BE49-F238E27FC236}">
                <a16:creationId xmlns:a16="http://schemas.microsoft.com/office/drawing/2014/main" id="{00CD530D-5BB9-41F5-8CAC-5AF4B3AEC73B}"/>
              </a:ext>
            </a:extLst>
          </p:cNvPr>
          <p:cNvSpPr txBox="1"/>
          <p:nvPr/>
        </p:nvSpPr>
        <p:spPr>
          <a:xfrm>
            <a:off x="4684649" y="3353086"/>
            <a:ext cx="411376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de-DE" sz="2000" dirty="0">
                <a:latin typeface="Lucida Sans" panose="020B0602030504020204" pitchFamily="34" charset="0"/>
              </a:rPr>
              <a:t>… Unterrichtsmaterialien</a:t>
            </a:r>
          </a:p>
        </p:txBody>
      </p:sp>
      <p:sp>
        <p:nvSpPr>
          <p:cNvPr id="12" name="Textfeld 11">
            <a:extLst>
              <a:ext uri="{FF2B5EF4-FFF2-40B4-BE49-F238E27FC236}">
                <a16:creationId xmlns:a16="http://schemas.microsoft.com/office/drawing/2014/main" id="{439DE9F2-A89C-445D-89AB-51A639F54745}"/>
              </a:ext>
            </a:extLst>
          </p:cNvPr>
          <p:cNvSpPr txBox="1"/>
          <p:nvPr/>
        </p:nvSpPr>
        <p:spPr>
          <a:xfrm>
            <a:off x="333877" y="6329408"/>
            <a:ext cx="411376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de-DE" sz="2000" dirty="0">
                <a:latin typeface="Lucida Sans" panose="020B0602030504020204" pitchFamily="34" charset="0"/>
              </a:rPr>
              <a:t>… Nahrungsmitteln</a:t>
            </a:r>
          </a:p>
        </p:txBody>
      </p:sp>
      <p:sp>
        <p:nvSpPr>
          <p:cNvPr id="13" name="Textfeld 12">
            <a:extLst>
              <a:ext uri="{FF2B5EF4-FFF2-40B4-BE49-F238E27FC236}">
                <a16:creationId xmlns:a16="http://schemas.microsoft.com/office/drawing/2014/main" id="{2994234F-9DD7-4364-8A53-022059FB599A}"/>
              </a:ext>
            </a:extLst>
          </p:cNvPr>
          <p:cNvSpPr txBox="1"/>
          <p:nvPr/>
        </p:nvSpPr>
        <p:spPr>
          <a:xfrm>
            <a:off x="4694205" y="6329407"/>
            <a:ext cx="411376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de-DE" sz="2000" dirty="0">
                <a:latin typeface="Lucida Sans" panose="020B0602030504020204" pitchFamily="34" charset="0"/>
              </a:rPr>
              <a:t>… Medikamenten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05 Sheryl 2015.JPG" descr="05 Sheryl 201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DSC09389.JPG" descr="DSC093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4212" y="-20991"/>
            <a:ext cx="9718212" cy="689999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fdb1816e-175f-4666-9e66-b760a948aacc.JPG" descr="fdb1816e-175f-4666-9e66-b760a948aac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316" y="168099"/>
            <a:ext cx="4113850" cy="2744710"/>
          </a:xfrm>
          <a:prstGeom prst="rect">
            <a:avLst/>
          </a:prstGeom>
          <a:ln w="12700">
            <a:miter lim="400000"/>
          </a:ln>
        </p:spPr>
      </p:pic>
      <p:pic>
        <p:nvPicPr>
          <p:cNvPr id="264" name="7918b9ae-02c6-498e-86bf-4c5b48a6f077.JPG" descr="7918b9ae-02c6-498e-86bf-4c5b48a6f07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2531" y="165626"/>
            <a:ext cx="4121271" cy="2749661"/>
          </a:xfrm>
          <a:prstGeom prst="rect">
            <a:avLst/>
          </a:prstGeom>
          <a:ln w="12700">
            <a:miter lim="400000"/>
          </a:ln>
        </p:spPr>
      </p:pic>
      <p:pic>
        <p:nvPicPr>
          <p:cNvPr id="265" name="IMG_3102.JPG" descr="IMG_310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40361" y="3056109"/>
            <a:ext cx="4119343" cy="2561931"/>
          </a:xfrm>
          <a:prstGeom prst="rect">
            <a:avLst/>
          </a:prstGeom>
          <a:ln w="12700">
            <a:miter lim="400000"/>
          </a:ln>
        </p:spPr>
      </p:pic>
      <p:pic>
        <p:nvPicPr>
          <p:cNvPr id="266" name="IMG_3105.JPG" descr="IMG_310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693496" y="3058879"/>
            <a:ext cx="4119341" cy="2567755"/>
          </a:xfrm>
          <a:prstGeom prst="rect">
            <a:avLst/>
          </a:prstGeom>
          <a:ln w="12700">
            <a:miter lim="400000"/>
          </a:ln>
        </p:spPr>
      </p:pic>
      <p:sp>
        <p:nvSpPr>
          <p:cNvPr id="9" name="Textfeld 8">
            <a:extLst>
              <a:ext uri="{FF2B5EF4-FFF2-40B4-BE49-F238E27FC236}">
                <a16:creationId xmlns:a16="http://schemas.microsoft.com/office/drawing/2014/main" id="{1706CB83-4D43-4556-BFBD-EC225C081BCC}"/>
              </a:ext>
            </a:extLst>
          </p:cNvPr>
          <p:cNvSpPr txBox="1"/>
          <p:nvPr/>
        </p:nvSpPr>
        <p:spPr>
          <a:xfrm>
            <a:off x="0"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2023</a:t>
            </a:r>
          </a:p>
          <a:p>
            <a:pPr algn="ctr"/>
            <a:r>
              <a:rPr lang="de-DE" sz="2000" dirty="0">
                <a:latin typeface="Lucida Sans" panose="020B0602030504020204" pitchFamily="34" charset="0"/>
              </a:rPr>
              <a:t>Anbau von vier Werkstätten: Küche/Bäckerei, Labor, Näherei und Schreinerei – für die berufliche Orientierung der Klassen 7 und 8</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BA8F566-2AC9-4694-A7F0-EC0A85FFC579.jpeg" descr="3BA8F566-2AC9-4694-A7F0-EC0A85FFC579.jpeg">
            <a:extLst>
              <a:ext uri="{FF2B5EF4-FFF2-40B4-BE49-F238E27FC236}">
                <a16:creationId xmlns:a16="http://schemas.microsoft.com/office/drawing/2014/main" id="{8708C2A5-BC43-496D-A728-AF55ED470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814" y="1765095"/>
            <a:ext cx="8682892" cy="5378040"/>
          </a:xfrm>
          <a:prstGeom prst="rect">
            <a:avLst/>
          </a:prstGeom>
          <a:ln w="12700">
            <a:miter lim="400000"/>
          </a:ln>
        </p:spPr>
      </p:pic>
      <p:pic>
        <p:nvPicPr>
          <p:cNvPr id="438" name="Bild" descr="Bil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76" y="4680149"/>
            <a:ext cx="1693966" cy="1693966"/>
          </a:xfrm>
          <a:prstGeom prst="rect">
            <a:avLst/>
          </a:prstGeom>
          <a:ln w="12700">
            <a:miter lim="400000"/>
          </a:ln>
        </p:spPr>
      </p:pic>
      <p:grpSp>
        <p:nvGrpSpPr>
          <p:cNvPr id="11" name="Gruppieren 10">
            <a:extLst>
              <a:ext uri="{FF2B5EF4-FFF2-40B4-BE49-F238E27FC236}">
                <a16:creationId xmlns:a16="http://schemas.microsoft.com/office/drawing/2014/main" id="{514E9372-68DB-4EA9-8F85-615E81E5EA05}"/>
              </a:ext>
            </a:extLst>
          </p:cNvPr>
          <p:cNvGrpSpPr/>
          <p:nvPr/>
        </p:nvGrpSpPr>
        <p:grpSpPr>
          <a:xfrm>
            <a:off x="639675" y="256843"/>
            <a:ext cx="7864653" cy="1220788"/>
            <a:chOff x="639673" y="256843"/>
            <a:chExt cx="7864653" cy="1220788"/>
          </a:xfrm>
        </p:grpSpPr>
        <p:pic>
          <p:nvPicPr>
            <p:cNvPr id="12" name="Picture 6" descr="Picture 6">
              <a:extLst>
                <a:ext uri="{FF2B5EF4-FFF2-40B4-BE49-F238E27FC236}">
                  <a16:creationId xmlns:a16="http://schemas.microsoft.com/office/drawing/2014/main" id="{99A28725-8B59-4CA1-A5D7-DE731BEA0731}"/>
                </a:ext>
              </a:extLst>
            </p:cNvPr>
            <p:cNvPicPr>
              <a:picLocks noChangeAspect="1"/>
            </p:cNvPicPr>
            <p:nvPr/>
          </p:nvPicPr>
          <p:blipFill>
            <a:blip r:embed="rId5"/>
            <a:stretch>
              <a:fillRect/>
            </a:stretch>
          </p:blipFill>
          <p:spPr>
            <a:xfrm>
              <a:off x="639673" y="256843"/>
              <a:ext cx="1600201" cy="1220788"/>
            </a:xfrm>
            <a:prstGeom prst="rect">
              <a:avLst/>
            </a:prstGeom>
            <a:ln w="12700">
              <a:miter lim="400000"/>
            </a:ln>
          </p:spPr>
        </p:pic>
        <p:sp>
          <p:nvSpPr>
            <p:cNvPr id="13" name="Text Box 5">
              <a:extLst>
                <a:ext uri="{FF2B5EF4-FFF2-40B4-BE49-F238E27FC236}">
                  <a16:creationId xmlns:a16="http://schemas.microsoft.com/office/drawing/2014/main" id="{09CCF4FE-76FE-43E8-B51B-E30C3910B2CE}"/>
                </a:ext>
              </a:extLst>
            </p:cNvPr>
            <p:cNvSpPr txBox="1"/>
            <p:nvPr/>
          </p:nvSpPr>
          <p:spPr>
            <a:xfrm>
              <a:off x="2479183" y="551768"/>
              <a:ext cx="6025143"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300" b="1">
                  <a:latin typeface="Comic Sans MS"/>
                  <a:ea typeface="Comic Sans MS"/>
                  <a:cs typeface="Comic Sans MS"/>
                  <a:sym typeface="Comic Sans MS"/>
                </a:defRPr>
              </a:lvl1pPr>
            </a:lstStyle>
            <a:p>
              <a:r>
                <a:rPr dirty="0" err="1"/>
                <a:t>Förderverein</a:t>
              </a:r>
              <a:r>
                <a:rPr dirty="0"/>
                <a:t> Afridunga </a:t>
              </a:r>
              <a:r>
                <a:rPr dirty="0" err="1"/>
                <a:t>e.V.</a:t>
              </a:r>
              <a:r>
                <a:rPr dirty="0"/>
                <a:t> </a:t>
              </a:r>
            </a:p>
          </p:txBody>
        </p:sp>
      </p:grpSp>
      <p:sp>
        <p:nvSpPr>
          <p:cNvPr id="15" name="Textfeld 14">
            <a:extLst>
              <a:ext uri="{FF2B5EF4-FFF2-40B4-BE49-F238E27FC236}">
                <a16:creationId xmlns:a16="http://schemas.microsoft.com/office/drawing/2014/main" id="{EE90D99C-D58B-4C77-A9AC-C215FAFC6905}"/>
              </a:ext>
            </a:extLst>
          </p:cNvPr>
          <p:cNvSpPr txBox="1"/>
          <p:nvPr/>
        </p:nvSpPr>
        <p:spPr>
          <a:xfrm rot="447605">
            <a:off x="5189649" y="1472565"/>
            <a:ext cx="3844413" cy="1042220"/>
          </a:xfrm>
          <a:custGeom>
            <a:avLst/>
            <a:gdLst>
              <a:gd name="connsiteX0" fmla="*/ 0 w 3844413"/>
              <a:gd name="connsiteY0" fmla="*/ 173707 h 1042220"/>
              <a:gd name="connsiteX1" fmla="*/ 173707 w 3844413"/>
              <a:gd name="connsiteY1" fmla="*/ 0 h 1042220"/>
              <a:gd name="connsiteX2" fmla="*/ 803167 w 3844413"/>
              <a:gd name="connsiteY2" fmla="*/ 0 h 1042220"/>
              <a:gd name="connsiteX3" fmla="*/ 1502567 w 3844413"/>
              <a:gd name="connsiteY3" fmla="*/ 0 h 1042220"/>
              <a:gd name="connsiteX4" fmla="*/ 2132026 w 3844413"/>
              <a:gd name="connsiteY4" fmla="*/ 0 h 1042220"/>
              <a:gd name="connsiteX5" fmla="*/ 2831426 w 3844413"/>
              <a:gd name="connsiteY5" fmla="*/ 0 h 1042220"/>
              <a:gd name="connsiteX6" fmla="*/ 3670706 w 3844413"/>
              <a:gd name="connsiteY6" fmla="*/ 0 h 1042220"/>
              <a:gd name="connsiteX7" fmla="*/ 3844413 w 3844413"/>
              <a:gd name="connsiteY7" fmla="*/ 173707 h 1042220"/>
              <a:gd name="connsiteX8" fmla="*/ 3844413 w 3844413"/>
              <a:gd name="connsiteY8" fmla="*/ 868513 h 1042220"/>
              <a:gd name="connsiteX9" fmla="*/ 3670706 w 3844413"/>
              <a:gd name="connsiteY9" fmla="*/ 1042220 h 1042220"/>
              <a:gd name="connsiteX10" fmla="*/ 3006276 w 3844413"/>
              <a:gd name="connsiteY10" fmla="*/ 1042220 h 1042220"/>
              <a:gd name="connsiteX11" fmla="*/ 2411786 w 3844413"/>
              <a:gd name="connsiteY11" fmla="*/ 1042220 h 1042220"/>
              <a:gd name="connsiteX12" fmla="*/ 1677417 w 3844413"/>
              <a:gd name="connsiteY12" fmla="*/ 1042220 h 1042220"/>
              <a:gd name="connsiteX13" fmla="*/ 1047957 w 3844413"/>
              <a:gd name="connsiteY13" fmla="*/ 1042220 h 1042220"/>
              <a:gd name="connsiteX14" fmla="*/ 173707 w 3844413"/>
              <a:gd name="connsiteY14" fmla="*/ 1042220 h 1042220"/>
              <a:gd name="connsiteX15" fmla="*/ 0 w 3844413"/>
              <a:gd name="connsiteY15" fmla="*/ 868513 h 1042220"/>
              <a:gd name="connsiteX16" fmla="*/ 0 w 3844413"/>
              <a:gd name="connsiteY16" fmla="*/ 173707 h 104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4413" h="1042220" fill="none" extrusionOk="0">
                <a:moveTo>
                  <a:pt x="0" y="173707"/>
                </a:moveTo>
                <a:cubicBezTo>
                  <a:pt x="-7899" y="91895"/>
                  <a:pt x="82983" y="3873"/>
                  <a:pt x="173707" y="0"/>
                </a:cubicBezTo>
                <a:cubicBezTo>
                  <a:pt x="401452" y="-27688"/>
                  <a:pt x="665300" y="-15271"/>
                  <a:pt x="803167" y="0"/>
                </a:cubicBezTo>
                <a:cubicBezTo>
                  <a:pt x="941034" y="15271"/>
                  <a:pt x="1312577" y="8917"/>
                  <a:pt x="1502567" y="0"/>
                </a:cubicBezTo>
                <a:cubicBezTo>
                  <a:pt x="1692557" y="-8917"/>
                  <a:pt x="1977123" y="11621"/>
                  <a:pt x="2132026" y="0"/>
                </a:cubicBezTo>
                <a:cubicBezTo>
                  <a:pt x="2286929" y="-11621"/>
                  <a:pt x="2563922" y="29124"/>
                  <a:pt x="2831426" y="0"/>
                </a:cubicBezTo>
                <a:cubicBezTo>
                  <a:pt x="3098930" y="-29124"/>
                  <a:pt x="3439603" y="2484"/>
                  <a:pt x="3670706" y="0"/>
                </a:cubicBezTo>
                <a:cubicBezTo>
                  <a:pt x="3767499" y="-2635"/>
                  <a:pt x="3854921" y="89133"/>
                  <a:pt x="3844413" y="173707"/>
                </a:cubicBezTo>
                <a:cubicBezTo>
                  <a:pt x="3832536" y="357057"/>
                  <a:pt x="3823052" y="668686"/>
                  <a:pt x="3844413" y="868513"/>
                </a:cubicBezTo>
                <a:cubicBezTo>
                  <a:pt x="3843811" y="951967"/>
                  <a:pt x="3768861" y="1043618"/>
                  <a:pt x="3670706" y="1042220"/>
                </a:cubicBezTo>
                <a:cubicBezTo>
                  <a:pt x="3392982" y="1074784"/>
                  <a:pt x="3145928" y="1014960"/>
                  <a:pt x="3006276" y="1042220"/>
                </a:cubicBezTo>
                <a:cubicBezTo>
                  <a:pt x="2866624" y="1069481"/>
                  <a:pt x="2678846" y="1060131"/>
                  <a:pt x="2411786" y="1042220"/>
                </a:cubicBezTo>
                <a:cubicBezTo>
                  <a:pt x="2144726" y="1024310"/>
                  <a:pt x="2039288" y="1061455"/>
                  <a:pt x="1677417" y="1042220"/>
                </a:cubicBezTo>
                <a:cubicBezTo>
                  <a:pt x="1315546" y="1022985"/>
                  <a:pt x="1351299" y="1015279"/>
                  <a:pt x="1047957" y="1042220"/>
                </a:cubicBezTo>
                <a:cubicBezTo>
                  <a:pt x="744615" y="1069161"/>
                  <a:pt x="420339" y="998538"/>
                  <a:pt x="173707" y="1042220"/>
                </a:cubicBezTo>
                <a:cubicBezTo>
                  <a:pt x="80544" y="1030116"/>
                  <a:pt x="-10356" y="964115"/>
                  <a:pt x="0" y="868513"/>
                </a:cubicBezTo>
                <a:cubicBezTo>
                  <a:pt x="12329" y="536987"/>
                  <a:pt x="-1066" y="505159"/>
                  <a:pt x="0" y="173707"/>
                </a:cubicBezTo>
                <a:close/>
              </a:path>
              <a:path w="3844413" h="1042220" stroke="0" extrusionOk="0">
                <a:moveTo>
                  <a:pt x="0" y="173707"/>
                </a:moveTo>
                <a:cubicBezTo>
                  <a:pt x="-10772" y="71127"/>
                  <a:pt x="72926" y="1818"/>
                  <a:pt x="173707" y="0"/>
                </a:cubicBezTo>
                <a:cubicBezTo>
                  <a:pt x="366493" y="-13994"/>
                  <a:pt x="582853" y="-13926"/>
                  <a:pt x="943047" y="0"/>
                </a:cubicBezTo>
                <a:cubicBezTo>
                  <a:pt x="1303241" y="13926"/>
                  <a:pt x="1446453" y="-9814"/>
                  <a:pt x="1607477" y="0"/>
                </a:cubicBezTo>
                <a:cubicBezTo>
                  <a:pt x="1768501" y="9814"/>
                  <a:pt x="2037052" y="-24762"/>
                  <a:pt x="2236936" y="0"/>
                </a:cubicBezTo>
                <a:cubicBezTo>
                  <a:pt x="2436820" y="24762"/>
                  <a:pt x="2688066" y="22465"/>
                  <a:pt x="2971306" y="0"/>
                </a:cubicBezTo>
                <a:cubicBezTo>
                  <a:pt x="3254546" y="-22465"/>
                  <a:pt x="3453605" y="-21807"/>
                  <a:pt x="3670706" y="0"/>
                </a:cubicBezTo>
                <a:cubicBezTo>
                  <a:pt x="3767949" y="-2128"/>
                  <a:pt x="3828459" y="91792"/>
                  <a:pt x="3844413" y="173707"/>
                </a:cubicBezTo>
                <a:cubicBezTo>
                  <a:pt x="3809808" y="379698"/>
                  <a:pt x="3837753" y="698706"/>
                  <a:pt x="3844413" y="868513"/>
                </a:cubicBezTo>
                <a:cubicBezTo>
                  <a:pt x="3867060" y="969894"/>
                  <a:pt x="3748239" y="1039243"/>
                  <a:pt x="3670706" y="1042220"/>
                </a:cubicBezTo>
                <a:cubicBezTo>
                  <a:pt x="3518551" y="1077059"/>
                  <a:pt x="3219258" y="1009996"/>
                  <a:pt x="2971306" y="1042220"/>
                </a:cubicBezTo>
                <a:cubicBezTo>
                  <a:pt x="2723354" y="1074444"/>
                  <a:pt x="2621953" y="1065802"/>
                  <a:pt x="2306876" y="1042220"/>
                </a:cubicBezTo>
                <a:cubicBezTo>
                  <a:pt x="1991799" y="1018639"/>
                  <a:pt x="1870113" y="1035097"/>
                  <a:pt x="1537537" y="1042220"/>
                </a:cubicBezTo>
                <a:cubicBezTo>
                  <a:pt x="1204961" y="1049343"/>
                  <a:pt x="1054336" y="1071190"/>
                  <a:pt x="768197" y="1042220"/>
                </a:cubicBezTo>
                <a:cubicBezTo>
                  <a:pt x="482058" y="1013250"/>
                  <a:pt x="404783" y="1042899"/>
                  <a:pt x="173707" y="1042220"/>
                </a:cubicBezTo>
                <a:cubicBezTo>
                  <a:pt x="60387" y="1025841"/>
                  <a:pt x="-7699" y="952941"/>
                  <a:pt x="0" y="868513"/>
                </a:cubicBezTo>
                <a:cubicBezTo>
                  <a:pt x="-14649" y="682872"/>
                  <a:pt x="1642" y="366999"/>
                  <a:pt x="0" y="173707"/>
                </a:cubicBezTo>
                <a:close/>
              </a:path>
            </a:pathLst>
          </a:custGeom>
          <a:solidFill>
            <a:srgbClr val="FFD575"/>
          </a:solidFill>
          <a:ln w="12700" cap="flat">
            <a:solidFill>
              <a:srgbClr val="743E27"/>
            </a:solidFill>
            <a:miter lim="400000"/>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algn="ctr"/>
            <a:r>
              <a:rPr lang="de-DE" sz="2400" b="1" dirty="0">
                <a:latin typeface="Lucida Sans" panose="020B0602030504020204" pitchFamily="34" charset="0"/>
              </a:rPr>
              <a:t>Lernen Sie die Arbeit </a:t>
            </a:r>
            <a:br>
              <a:rPr lang="de-DE" sz="2400" b="1" dirty="0">
                <a:latin typeface="Lucida Sans" panose="020B0602030504020204" pitchFamily="34" charset="0"/>
              </a:rPr>
            </a:br>
            <a:r>
              <a:rPr lang="de-DE" sz="2400" b="1" dirty="0">
                <a:latin typeface="Lucida Sans" panose="020B0602030504020204" pitchFamily="34" charset="0"/>
              </a:rPr>
              <a:t>von Afridunga kennen!</a:t>
            </a:r>
            <a:endParaRPr lang="de-DE" sz="2000" dirty="0">
              <a:latin typeface="Lucida Sans" panose="020B0602030504020204" pitchFamily="34" charset="0"/>
            </a:endParaRPr>
          </a:p>
        </p:txBody>
      </p:sp>
    </p:spTree>
    <p:extLst>
      <p:ext uri="{BB962C8B-B14F-4D97-AF65-F5344CB8AC3E}">
        <p14:creationId xmlns:p14="http://schemas.microsoft.com/office/powerpoint/2010/main" val="256609242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G_2459.jpeg" descr="IMG_245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7531" y="3549991"/>
            <a:ext cx="8668745" cy="3040543"/>
          </a:xfrm>
          <a:prstGeom prst="rect">
            <a:avLst/>
          </a:prstGeom>
          <a:ln w="12700">
            <a:miter lim="400000"/>
          </a:ln>
        </p:spPr>
      </p:pic>
      <p:pic>
        <p:nvPicPr>
          <p:cNvPr id="272" name="IMG_2423.jpeg" descr="IMG_2423.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515" y="195871"/>
            <a:ext cx="4219501" cy="3164626"/>
          </a:xfrm>
          <a:prstGeom prst="rect">
            <a:avLst/>
          </a:prstGeom>
          <a:ln w="12700">
            <a:miter lim="400000"/>
          </a:ln>
        </p:spPr>
      </p:pic>
      <p:pic>
        <p:nvPicPr>
          <p:cNvPr id="273" name="IMG_2457.jpeg" descr="IMG_2457.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0501" y="195871"/>
            <a:ext cx="4219501" cy="3164626"/>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MG_6260.jpeg" descr="IMG_6260.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 y="173618"/>
            <a:ext cx="7286910" cy="5465182"/>
          </a:xfrm>
          <a:prstGeom prst="rect">
            <a:avLst/>
          </a:prstGeom>
          <a:ln w="12700">
            <a:miter lim="400000"/>
          </a:ln>
        </p:spPr>
      </p:pic>
      <p:sp>
        <p:nvSpPr>
          <p:cNvPr id="5" name="Textfeld 4">
            <a:extLst>
              <a:ext uri="{FF2B5EF4-FFF2-40B4-BE49-F238E27FC236}">
                <a16:creationId xmlns:a16="http://schemas.microsoft.com/office/drawing/2014/main" id="{4F810A75-EB6A-40D5-87D2-C66740ECD5C7}"/>
              </a:ext>
            </a:extLst>
          </p:cNvPr>
          <p:cNvSpPr txBox="1"/>
          <p:nvPr/>
        </p:nvSpPr>
        <p:spPr>
          <a:xfrm>
            <a:off x="0"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Dezember 2023</a:t>
            </a:r>
          </a:p>
          <a:p>
            <a:pPr algn="ctr"/>
            <a:r>
              <a:rPr lang="de-DE" sz="2000" dirty="0">
                <a:latin typeface="Lucida Sans" panose="020B0602030504020204" pitchFamily="34" charset="0"/>
              </a:rPr>
              <a:t>Die Schüler*innen der weiterführenden Schulen </a:t>
            </a:r>
            <a:br>
              <a:rPr lang="de-DE" sz="2000" dirty="0">
                <a:latin typeface="Lucida Sans" panose="020B0602030504020204" pitchFamily="34" charset="0"/>
              </a:rPr>
            </a:br>
            <a:r>
              <a:rPr lang="de-DE" sz="2000" dirty="0">
                <a:latin typeface="Lucida Sans" panose="020B0602030504020204" pitchFamily="34" charset="0"/>
              </a:rPr>
              <a:t>dürfen die Werkstätten während ihren Ferien erstmals nutzen.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 Box 4"/>
          <p:cNvSpPr txBox="1"/>
          <p:nvPr/>
        </p:nvSpPr>
        <p:spPr>
          <a:xfrm>
            <a:off x="728529" y="6344965"/>
            <a:ext cx="7686945"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a:latin typeface="Comic Sans MS"/>
                <a:ea typeface="Comic Sans MS"/>
                <a:cs typeface="Comic Sans MS"/>
                <a:sym typeface="Comic Sans MS"/>
              </a:defRPr>
            </a:lvl1pPr>
          </a:lstStyle>
          <a:p>
            <a:r>
              <a:rPr sz="2000" dirty="0">
                <a:latin typeface="Lucida Sans" panose="020B0602030504020204" pitchFamily="34" charset="0"/>
              </a:rPr>
              <a:t>Das Thema </a:t>
            </a:r>
            <a:r>
              <a:rPr sz="2000" dirty="0" err="1">
                <a:latin typeface="Lucida Sans" panose="020B0602030504020204" pitchFamily="34" charset="0"/>
              </a:rPr>
              <a:t>Ernährung</a:t>
            </a:r>
            <a:r>
              <a:rPr sz="2000" dirty="0">
                <a:latin typeface="Lucida Sans" panose="020B0602030504020204" pitchFamily="34" charset="0"/>
              </a:rPr>
              <a:t> </a:t>
            </a:r>
            <a:r>
              <a:rPr sz="2000" dirty="0" err="1">
                <a:latin typeface="Lucida Sans" panose="020B0602030504020204" pitchFamily="34" charset="0"/>
              </a:rPr>
              <a:t>spielt</a:t>
            </a:r>
            <a:r>
              <a:rPr sz="2000" dirty="0">
                <a:latin typeface="Lucida Sans" panose="020B0602030504020204" pitchFamily="34" charset="0"/>
              </a:rPr>
              <a:t> </a:t>
            </a:r>
            <a:r>
              <a:rPr sz="2000" dirty="0" err="1">
                <a:latin typeface="Lucida Sans" panose="020B0602030504020204" pitchFamily="34" charset="0"/>
              </a:rPr>
              <a:t>hierbei</a:t>
            </a:r>
            <a:r>
              <a:rPr sz="2000" dirty="0">
                <a:latin typeface="Lucida Sans" panose="020B0602030504020204" pitchFamily="34" charset="0"/>
              </a:rPr>
              <a:t> </a:t>
            </a:r>
            <a:r>
              <a:rPr sz="2000" dirty="0" err="1">
                <a:latin typeface="Lucida Sans" panose="020B0602030504020204" pitchFamily="34" charset="0"/>
              </a:rPr>
              <a:t>eine</a:t>
            </a:r>
            <a:r>
              <a:rPr sz="2000" dirty="0">
                <a:latin typeface="Lucida Sans" panose="020B0602030504020204" pitchFamily="34" charset="0"/>
              </a:rPr>
              <a:t> </a:t>
            </a:r>
            <a:r>
              <a:rPr sz="2000" dirty="0" err="1">
                <a:latin typeface="Lucida Sans" panose="020B0602030504020204" pitchFamily="34" charset="0"/>
              </a:rPr>
              <a:t>zentrale</a:t>
            </a:r>
            <a:r>
              <a:rPr sz="2000" dirty="0">
                <a:latin typeface="Lucida Sans" panose="020B0602030504020204" pitchFamily="34" charset="0"/>
              </a:rPr>
              <a:t> Rolle.</a:t>
            </a:r>
          </a:p>
        </p:txBody>
      </p:sp>
      <p:pic>
        <p:nvPicPr>
          <p:cNvPr id="285" name="IMG_6396.jpeg" descr="IMG_6396.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740" y="157479"/>
            <a:ext cx="4103604" cy="3077704"/>
          </a:xfrm>
          <a:prstGeom prst="rect">
            <a:avLst/>
          </a:prstGeom>
          <a:ln w="12700">
            <a:miter lim="400000"/>
          </a:ln>
        </p:spPr>
      </p:pic>
      <p:pic>
        <p:nvPicPr>
          <p:cNvPr id="286" name="IMG_6214.jpeg" descr="IMG_6214.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33094" y="3390890"/>
            <a:ext cx="4102948" cy="2937876"/>
          </a:xfrm>
          <a:prstGeom prst="rect">
            <a:avLst/>
          </a:prstGeom>
          <a:ln w="12700">
            <a:miter lim="400000"/>
          </a:ln>
        </p:spPr>
      </p:pic>
      <p:pic>
        <p:nvPicPr>
          <p:cNvPr id="287" name="IMG_6200.jpeg" descr="IMG_6200.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95190" y="131454"/>
            <a:ext cx="4116468" cy="3129775"/>
          </a:xfrm>
          <a:prstGeom prst="rect">
            <a:avLst/>
          </a:prstGeom>
          <a:ln w="12700">
            <a:miter lim="400000"/>
          </a:ln>
        </p:spPr>
      </p:pic>
      <p:pic>
        <p:nvPicPr>
          <p:cNvPr id="288" name="IMG_6165.jpeg" descr="IMG_6165.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693007" y="3391487"/>
            <a:ext cx="4120836" cy="2936723"/>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ext Box 4"/>
          <p:cNvSpPr txBox="1"/>
          <p:nvPr/>
        </p:nvSpPr>
        <p:spPr>
          <a:xfrm>
            <a:off x="728528" y="5915706"/>
            <a:ext cx="7686944"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600" b="1">
                <a:latin typeface="Comic Sans MS"/>
                <a:ea typeface="Comic Sans MS"/>
                <a:cs typeface="Comic Sans MS"/>
                <a:sym typeface="Comic Sans MS"/>
              </a:defRPr>
            </a:pPr>
            <a:r>
              <a:rPr lang="de-DE" sz="2000" dirty="0">
                <a:latin typeface="Lucida Sans" panose="020B0602030504020204" pitchFamily="34" charset="0"/>
              </a:rPr>
              <a:t>Projektbesuch von Daniel Knäble im </a:t>
            </a:r>
            <a:r>
              <a:rPr sz="2000" dirty="0" err="1">
                <a:latin typeface="Lucida Sans" panose="020B0602030504020204" pitchFamily="34" charset="0"/>
              </a:rPr>
              <a:t>Dezember</a:t>
            </a:r>
            <a:r>
              <a:rPr sz="2000" dirty="0">
                <a:latin typeface="Lucida Sans" panose="020B0602030504020204" pitchFamily="34" charset="0"/>
              </a:rPr>
              <a:t> 2023</a:t>
            </a:r>
          </a:p>
        </p:txBody>
      </p:sp>
      <p:pic>
        <p:nvPicPr>
          <p:cNvPr id="294" name="IMG_6077 2.jpeg" descr="IMG_6077 2.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980" y="256202"/>
            <a:ext cx="7438040" cy="557853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G_6062.jpeg" descr="IMG_6062.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91038" y="3255031"/>
            <a:ext cx="4113936" cy="3073232"/>
          </a:xfrm>
          <a:prstGeom prst="rect">
            <a:avLst/>
          </a:prstGeom>
          <a:ln w="12700">
            <a:miter lim="400000"/>
          </a:ln>
        </p:spPr>
      </p:pic>
      <p:pic>
        <p:nvPicPr>
          <p:cNvPr id="301" name="IMG_6327.jpeg" descr="IMG_6327.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107" y="86362"/>
            <a:ext cx="4097868" cy="3073401"/>
          </a:xfrm>
          <a:prstGeom prst="rect">
            <a:avLst/>
          </a:prstGeom>
          <a:ln w="12700">
            <a:miter lim="400000"/>
          </a:ln>
        </p:spPr>
      </p:pic>
      <p:pic>
        <p:nvPicPr>
          <p:cNvPr id="302" name="IMG_6220 2.jpeg" descr="IMG_6220 2.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7275" y="3255033"/>
            <a:ext cx="4097867" cy="3073401"/>
          </a:xfrm>
          <a:prstGeom prst="rect">
            <a:avLst/>
          </a:prstGeom>
          <a:ln w="12700">
            <a:miter lim="400000"/>
          </a:ln>
        </p:spPr>
      </p:pic>
      <p:pic>
        <p:nvPicPr>
          <p:cNvPr id="303" name="IMG_6231.jpeg" descr="IMG_6231.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724086" y="86486"/>
            <a:ext cx="4090825" cy="3073143"/>
          </a:xfrm>
          <a:prstGeom prst="rect">
            <a:avLst/>
          </a:prstGeom>
          <a:ln w="12700">
            <a:miter lim="400000"/>
          </a:ln>
        </p:spPr>
      </p:pic>
      <p:sp>
        <p:nvSpPr>
          <p:cNvPr id="304" name="Linien"/>
          <p:cNvSpPr/>
          <p:nvPr/>
        </p:nvSpPr>
        <p:spPr>
          <a:xfrm flipH="1" flipV="1">
            <a:off x="3152789" y="1707787"/>
            <a:ext cx="1152734" cy="4709840"/>
          </a:xfrm>
          <a:prstGeom prst="line">
            <a:avLst/>
          </a:prstGeom>
          <a:ln w="50800">
            <a:solidFill>
              <a:schemeClr val="accent1"/>
            </a:solidFill>
            <a:miter lim="400000"/>
            <a:tailEnd type="triangle"/>
          </a:ln>
          <a:effectLst>
            <a:outerShdw blurRad="38100" dist="23000" dir="5400000" rotWithShape="0">
              <a:srgbClr val="000000">
                <a:alpha val="35000"/>
              </a:srgbClr>
            </a:outerShdw>
          </a:effectLst>
        </p:spPr>
        <p:txBody>
          <a:bodyPr lIns="45718" tIns="45718" rIns="45718" bIns="45718"/>
          <a:lstStyle/>
          <a:p>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G_6130.jpeg" descr="IMG_6130.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G_6482.jpeg" descr="IMG_6482.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1503" y="130945"/>
            <a:ext cx="4097867" cy="2974052"/>
          </a:xfrm>
          <a:prstGeom prst="rect">
            <a:avLst/>
          </a:prstGeom>
          <a:ln w="12700">
            <a:miter lim="400000"/>
          </a:ln>
        </p:spPr>
      </p:pic>
      <p:pic>
        <p:nvPicPr>
          <p:cNvPr id="316" name="IMG_6451.jpeg" descr="IMG_6451.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500" y="3264626"/>
            <a:ext cx="4097868" cy="3073401"/>
          </a:xfrm>
          <a:prstGeom prst="rect">
            <a:avLst/>
          </a:prstGeom>
          <a:ln w="12700">
            <a:miter lim="400000"/>
          </a:ln>
        </p:spPr>
      </p:pic>
      <p:pic>
        <p:nvPicPr>
          <p:cNvPr id="317" name="IMG_6450.jpeg" descr="IMG_6450.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756085" y="3636893"/>
            <a:ext cx="4065725" cy="2701170"/>
          </a:xfrm>
          <a:prstGeom prst="rect">
            <a:avLst/>
          </a:prstGeom>
          <a:ln w="12700">
            <a:miter lim="400000"/>
          </a:ln>
        </p:spPr>
      </p:pic>
      <p:pic>
        <p:nvPicPr>
          <p:cNvPr id="318" name="IMG_6411 2.jpeg" descr="IMG_6411 2.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772356" y="118245"/>
            <a:ext cx="4032956" cy="337228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IMG_6087.jpeg" descr="IMG_6087.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2510" y="163804"/>
            <a:ext cx="4119142" cy="3089357"/>
          </a:xfrm>
          <a:prstGeom prst="rect">
            <a:avLst/>
          </a:prstGeom>
          <a:ln w="12700">
            <a:miter lim="400000"/>
          </a:ln>
        </p:spPr>
      </p:pic>
      <p:pic>
        <p:nvPicPr>
          <p:cNvPr id="329" name="IMG_6450.jpeg" descr="IMG_6450.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16163" y="202813"/>
            <a:ext cx="3165594" cy="2103144"/>
          </a:xfrm>
          <a:prstGeom prst="rect">
            <a:avLst/>
          </a:prstGeom>
          <a:ln w="12700">
            <a:miter lim="400000"/>
          </a:ln>
        </p:spPr>
      </p:pic>
      <p:pic>
        <p:nvPicPr>
          <p:cNvPr id="330" name="IMG_6433.jpeg" descr="IMG_6433.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5165" y="3511680"/>
            <a:ext cx="3165476" cy="2374107"/>
          </a:xfrm>
          <a:prstGeom prst="rect">
            <a:avLst/>
          </a:prstGeom>
          <a:ln w="12700">
            <a:miter lim="400000"/>
          </a:ln>
        </p:spPr>
      </p:pic>
      <p:pic>
        <p:nvPicPr>
          <p:cNvPr id="331" name="IMG_6474.jpeg" descr="IMG_6474.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909" y="2676126"/>
            <a:ext cx="4119143" cy="308935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IMG_6723.jpeg" descr="IMG_6723.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
            <a:ext cx="9144001" cy="6858001"/>
          </a:xfrm>
          <a:prstGeom prst="rect">
            <a:avLst/>
          </a:prstGeom>
          <a:ln w="12700">
            <a:miter lim="400000"/>
          </a:ln>
        </p:spPr>
      </p:pic>
      <p:sp>
        <p:nvSpPr>
          <p:cNvPr id="343" name="Text Box 4"/>
          <p:cNvSpPr txBox="1"/>
          <p:nvPr/>
        </p:nvSpPr>
        <p:spPr>
          <a:xfrm>
            <a:off x="728528" y="541066"/>
            <a:ext cx="7686944"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b="1">
                <a:solidFill>
                  <a:srgbClr val="FFFFFF"/>
                </a:solidFill>
                <a:latin typeface="Comic Sans MS"/>
                <a:ea typeface="Comic Sans MS"/>
                <a:cs typeface="Comic Sans MS"/>
                <a:sym typeface="Comic Sans MS"/>
              </a:defRPr>
            </a:lvl1pPr>
          </a:lstStyle>
          <a:p>
            <a:r>
              <a:rPr sz="2400" dirty="0" err="1">
                <a:solidFill>
                  <a:schemeClr val="tx1"/>
                </a:solidFill>
                <a:latin typeface="Lucida Sans" panose="020B0602030504020204" pitchFamily="34" charset="0"/>
              </a:rPr>
              <a:t>Blick</a:t>
            </a:r>
            <a:r>
              <a:rPr sz="2400" dirty="0">
                <a:solidFill>
                  <a:schemeClr val="tx1"/>
                </a:solidFill>
                <a:latin typeface="Lucida Sans" panose="020B0602030504020204" pitchFamily="34" charset="0"/>
              </a:rPr>
              <a:t> </a:t>
            </a:r>
            <a:r>
              <a:rPr sz="2400" dirty="0" err="1">
                <a:solidFill>
                  <a:schemeClr val="tx1"/>
                </a:solidFill>
                <a:latin typeface="Lucida Sans" panose="020B0602030504020204" pitchFamily="34" charset="0"/>
              </a:rPr>
              <a:t>vom</a:t>
            </a:r>
            <a:r>
              <a:rPr sz="2400" dirty="0">
                <a:solidFill>
                  <a:schemeClr val="tx1"/>
                </a:solidFill>
                <a:latin typeface="Lucida Sans" panose="020B0602030504020204" pitchFamily="34" charset="0"/>
              </a:rPr>
              <a:t> </a:t>
            </a:r>
            <a:r>
              <a:rPr sz="2400" dirty="0" err="1">
                <a:solidFill>
                  <a:schemeClr val="tx1"/>
                </a:solidFill>
                <a:latin typeface="Lucida Sans" panose="020B0602030504020204" pitchFamily="34" charset="0"/>
              </a:rPr>
              <a:t>Hausberg</a:t>
            </a:r>
            <a:r>
              <a:rPr sz="2400" dirty="0">
                <a:solidFill>
                  <a:schemeClr val="tx1"/>
                </a:solidFill>
                <a:latin typeface="Lucida Sans" panose="020B0602030504020204" pitchFamily="34" charset="0"/>
              </a:rPr>
              <a:t> auf den </a:t>
            </a:r>
            <a:br>
              <a:rPr lang="de-DE" sz="2400" dirty="0">
                <a:solidFill>
                  <a:schemeClr val="tx1"/>
                </a:solidFill>
                <a:latin typeface="Lucida Sans" panose="020B0602030504020204" pitchFamily="34" charset="0"/>
              </a:rPr>
            </a:br>
            <a:r>
              <a:rPr sz="2400" dirty="0">
                <a:solidFill>
                  <a:schemeClr val="tx1"/>
                </a:solidFill>
                <a:latin typeface="Lucida Sans" panose="020B0602030504020204" pitchFamily="34" charset="0"/>
              </a:rPr>
              <a:t>Campus von Sheryl’s</a:t>
            </a:r>
          </a:p>
        </p:txBody>
      </p:sp>
      <p:sp>
        <p:nvSpPr>
          <p:cNvPr id="2" name="Legende: mit gebogener Linie mit Akzentuierungsbalken 1">
            <a:extLst>
              <a:ext uri="{FF2B5EF4-FFF2-40B4-BE49-F238E27FC236}">
                <a16:creationId xmlns:a16="http://schemas.microsoft.com/office/drawing/2014/main" id="{A9D631A6-D926-4A16-9B0B-8C6756C7EC48}"/>
              </a:ext>
            </a:extLst>
          </p:cNvPr>
          <p:cNvSpPr/>
          <p:nvPr/>
        </p:nvSpPr>
        <p:spPr>
          <a:xfrm>
            <a:off x="265473" y="2788544"/>
            <a:ext cx="1760997" cy="338550"/>
          </a:xfrm>
          <a:custGeom>
            <a:avLst/>
            <a:gdLst>
              <a:gd name="connsiteX0" fmla="*/ 0 w 1760997"/>
              <a:gd name="connsiteY0" fmla="*/ 0 h 338550"/>
              <a:gd name="connsiteX1" fmla="*/ 586999 w 1760997"/>
              <a:gd name="connsiteY1" fmla="*/ 0 h 338550"/>
              <a:gd name="connsiteX2" fmla="*/ 1173998 w 1760997"/>
              <a:gd name="connsiteY2" fmla="*/ 0 h 338550"/>
              <a:gd name="connsiteX3" fmla="*/ 1760997 w 1760997"/>
              <a:gd name="connsiteY3" fmla="*/ 0 h 338550"/>
              <a:gd name="connsiteX4" fmla="*/ 1760997 w 1760997"/>
              <a:gd name="connsiteY4" fmla="*/ 338550 h 338550"/>
              <a:gd name="connsiteX5" fmla="*/ 1173998 w 1760997"/>
              <a:gd name="connsiteY5" fmla="*/ 338550 h 338550"/>
              <a:gd name="connsiteX6" fmla="*/ 639829 w 1760997"/>
              <a:gd name="connsiteY6" fmla="*/ 338550 h 338550"/>
              <a:gd name="connsiteX7" fmla="*/ 0 w 1760997"/>
              <a:gd name="connsiteY7" fmla="*/ 338550 h 338550"/>
              <a:gd name="connsiteX8" fmla="*/ 0 w 1760997"/>
              <a:gd name="connsiteY8" fmla="*/ 0 h 338550"/>
              <a:gd name="connsiteX0" fmla="*/ 1807910 w 1760997"/>
              <a:gd name="connsiteY0" fmla="*/ 0 h 338550"/>
              <a:gd name="connsiteX1" fmla="*/ 1807910 w 1760997"/>
              <a:gd name="connsiteY1" fmla="*/ 338550 h 338550"/>
              <a:gd name="connsiteX2" fmla="*/ 1807910 w 1760997"/>
              <a:gd name="connsiteY2" fmla="*/ 0 h 338550"/>
              <a:gd name="connsiteX0" fmla="*/ 1807910 w 1760997"/>
              <a:gd name="connsiteY0" fmla="*/ 236223 h 338550"/>
              <a:gd name="connsiteX1" fmla="*/ 2094354 w 1760997"/>
              <a:gd name="connsiteY1" fmla="*/ 332189 h 338550"/>
              <a:gd name="connsiteX2" fmla="*/ 2415486 w 1760997"/>
              <a:gd name="connsiteY2" fmla="*/ 833197 h 338550"/>
              <a:gd name="connsiteX3" fmla="*/ 2749726 w 1760997"/>
              <a:gd name="connsiteY3" fmla="*/ 1354654 h 338550"/>
            </a:gdLst>
            <a:ahLst/>
            <a:cxnLst>
              <a:cxn ang="0">
                <a:pos x="connsiteX0" y="connsiteY0"/>
              </a:cxn>
              <a:cxn ang="0">
                <a:pos x="connsiteX1" y="connsiteY1"/>
              </a:cxn>
              <a:cxn ang="0">
                <a:pos x="connsiteX2" y="connsiteY2"/>
              </a:cxn>
              <a:cxn ang="0">
                <a:pos x="connsiteX3" y="connsiteY3"/>
              </a:cxn>
            </a:cxnLst>
            <a:rect l="l" t="t" r="r" b="b"/>
            <a:pathLst>
              <a:path w="1760997" h="338550" stroke="0" extrusionOk="0">
                <a:moveTo>
                  <a:pt x="0" y="0"/>
                </a:moveTo>
                <a:cubicBezTo>
                  <a:pt x="174999" y="20672"/>
                  <a:pt x="418287" y="5537"/>
                  <a:pt x="586999" y="0"/>
                </a:cubicBezTo>
                <a:cubicBezTo>
                  <a:pt x="755711" y="-5537"/>
                  <a:pt x="1008878" y="17199"/>
                  <a:pt x="1173998" y="0"/>
                </a:cubicBezTo>
                <a:cubicBezTo>
                  <a:pt x="1339118" y="-17199"/>
                  <a:pt x="1470414" y="-9626"/>
                  <a:pt x="1760997" y="0"/>
                </a:cubicBezTo>
                <a:cubicBezTo>
                  <a:pt x="1750128" y="126333"/>
                  <a:pt x="1754590" y="177245"/>
                  <a:pt x="1760997" y="338550"/>
                </a:cubicBezTo>
                <a:cubicBezTo>
                  <a:pt x="1587306" y="313031"/>
                  <a:pt x="1343910" y="352728"/>
                  <a:pt x="1173998" y="338550"/>
                </a:cubicBezTo>
                <a:cubicBezTo>
                  <a:pt x="1004086" y="324372"/>
                  <a:pt x="834746" y="342824"/>
                  <a:pt x="639829" y="338550"/>
                </a:cubicBezTo>
                <a:cubicBezTo>
                  <a:pt x="444912" y="334276"/>
                  <a:pt x="155528" y="340483"/>
                  <a:pt x="0" y="338550"/>
                </a:cubicBezTo>
                <a:cubicBezTo>
                  <a:pt x="9058" y="203738"/>
                  <a:pt x="4260" y="165829"/>
                  <a:pt x="0" y="0"/>
                </a:cubicBezTo>
                <a:close/>
              </a:path>
              <a:path w="1760997" h="338550" fill="none" extrusionOk="0">
                <a:moveTo>
                  <a:pt x="1807910" y="0"/>
                </a:moveTo>
                <a:cubicBezTo>
                  <a:pt x="1818540" y="130995"/>
                  <a:pt x="1821934" y="245973"/>
                  <a:pt x="1807910" y="338550"/>
                </a:cubicBezTo>
                <a:cubicBezTo>
                  <a:pt x="1802669" y="182607"/>
                  <a:pt x="1810220" y="127214"/>
                  <a:pt x="1807910" y="0"/>
                </a:cubicBezTo>
                <a:close/>
              </a:path>
              <a:path w="1760997" h="338550" fill="none" extrusionOk="0">
                <a:moveTo>
                  <a:pt x="1807910" y="236223"/>
                </a:moveTo>
                <a:cubicBezTo>
                  <a:pt x="1880847" y="252680"/>
                  <a:pt x="1953991" y="276437"/>
                  <a:pt x="2094354" y="332189"/>
                </a:cubicBezTo>
                <a:cubicBezTo>
                  <a:pt x="2163547" y="458685"/>
                  <a:pt x="2310345" y="680511"/>
                  <a:pt x="2415486" y="833197"/>
                </a:cubicBezTo>
                <a:cubicBezTo>
                  <a:pt x="2520627" y="985883"/>
                  <a:pt x="2604867" y="1171220"/>
                  <a:pt x="2749726" y="1354654"/>
                </a:cubicBezTo>
              </a:path>
              <a:path w="1760997" h="338550" fill="none" stroke="0" extrusionOk="0">
                <a:moveTo>
                  <a:pt x="1807910" y="0"/>
                </a:moveTo>
                <a:cubicBezTo>
                  <a:pt x="1810038" y="71604"/>
                  <a:pt x="1792592" y="224778"/>
                  <a:pt x="1807910" y="338550"/>
                </a:cubicBezTo>
                <a:cubicBezTo>
                  <a:pt x="1814017" y="259505"/>
                  <a:pt x="1809863" y="136626"/>
                  <a:pt x="1807910" y="0"/>
                </a:cubicBezTo>
                <a:close/>
              </a:path>
              <a:path w="1760997" h="338550" fill="none" stroke="0" extrusionOk="0">
                <a:moveTo>
                  <a:pt x="1807910" y="236223"/>
                </a:moveTo>
                <a:cubicBezTo>
                  <a:pt x="1890302" y="253895"/>
                  <a:pt x="1961110" y="301299"/>
                  <a:pt x="2094354" y="332189"/>
                </a:cubicBezTo>
                <a:cubicBezTo>
                  <a:pt x="2168163" y="471688"/>
                  <a:pt x="2266500" y="647801"/>
                  <a:pt x="2408933" y="822972"/>
                </a:cubicBezTo>
                <a:cubicBezTo>
                  <a:pt x="2551366" y="998143"/>
                  <a:pt x="2611230" y="1169240"/>
                  <a:pt x="2749726" y="1354654"/>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3520093239">
                  <a:prstGeom prst="accentCallout2">
                    <a:avLst>
                      <a:gd name="adj1" fmla="val 69775"/>
                      <a:gd name="adj2" fmla="val 102664"/>
                      <a:gd name="adj3" fmla="val 98121"/>
                      <a:gd name="adj4" fmla="val 118930"/>
                      <a:gd name="adj5" fmla="val 400134"/>
                      <a:gd name="adj6" fmla="val 156146"/>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Sanitäre Anlagen</a:t>
            </a:r>
          </a:p>
        </p:txBody>
      </p:sp>
      <p:sp>
        <p:nvSpPr>
          <p:cNvPr id="26" name="Legende: mit gebogener Linie mit Akzentuierungsbalken 25">
            <a:extLst>
              <a:ext uri="{FF2B5EF4-FFF2-40B4-BE49-F238E27FC236}">
                <a16:creationId xmlns:a16="http://schemas.microsoft.com/office/drawing/2014/main" id="{BF28EEBD-BABD-458B-9CBA-7CA9970710AD}"/>
              </a:ext>
            </a:extLst>
          </p:cNvPr>
          <p:cNvSpPr/>
          <p:nvPr/>
        </p:nvSpPr>
        <p:spPr>
          <a:xfrm>
            <a:off x="497727" y="2306507"/>
            <a:ext cx="1760997" cy="338550"/>
          </a:xfrm>
          <a:custGeom>
            <a:avLst/>
            <a:gdLst>
              <a:gd name="connsiteX0" fmla="*/ 0 w 1760997"/>
              <a:gd name="connsiteY0" fmla="*/ 0 h 338550"/>
              <a:gd name="connsiteX1" fmla="*/ 569389 w 1760997"/>
              <a:gd name="connsiteY1" fmla="*/ 0 h 338550"/>
              <a:gd name="connsiteX2" fmla="*/ 1191608 w 1760997"/>
              <a:gd name="connsiteY2" fmla="*/ 0 h 338550"/>
              <a:gd name="connsiteX3" fmla="*/ 1760997 w 1760997"/>
              <a:gd name="connsiteY3" fmla="*/ 0 h 338550"/>
              <a:gd name="connsiteX4" fmla="*/ 1760997 w 1760997"/>
              <a:gd name="connsiteY4" fmla="*/ 338550 h 338550"/>
              <a:gd name="connsiteX5" fmla="*/ 1156388 w 1760997"/>
              <a:gd name="connsiteY5" fmla="*/ 338550 h 338550"/>
              <a:gd name="connsiteX6" fmla="*/ 551779 w 1760997"/>
              <a:gd name="connsiteY6" fmla="*/ 338550 h 338550"/>
              <a:gd name="connsiteX7" fmla="*/ 0 w 1760997"/>
              <a:gd name="connsiteY7" fmla="*/ 338550 h 338550"/>
              <a:gd name="connsiteX8" fmla="*/ 0 w 1760997"/>
              <a:gd name="connsiteY8" fmla="*/ 0 h 338550"/>
              <a:gd name="connsiteX0" fmla="*/ 1807910 w 1760997"/>
              <a:gd name="connsiteY0" fmla="*/ 0 h 338550"/>
              <a:gd name="connsiteX1" fmla="*/ 1807910 w 1760997"/>
              <a:gd name="connsiteY1" fmla="*/ 338550 h 338550"/>
              <a:gd name="connsiteX2" fmla="*/ 1807910 w 1760997"/>
              <a:gd name="connsiteY2" fmla="*/ 0 h 338550"/>
              <a:gd name="connsiteX0" fmla="*/ 1807910 w 1760997"/>
              <a:gd name="connsiteY0" fmla="*/ 236223 h 338550"/>
              <a:gd name="connsiteX1" fmla="*/ 2094354 w 1760997"/>
              <a:gd name="connsiteY1" fmla="*/ 332189 h 338550"/>
              <a:gd name="connsiteX2" fmla="*/ 2433613 w 1760997"/>
              <a:gd name="connsiteY2" fmla="*/ 832422 h 338550"/>
              <a:gd name="connsiteX3" fmla="*/ 2744066 w 1760997"/>
              <a:gd name="connsiteY3" fmla="*/ 1290183 h 338550"/>
              <a:gd name="connsiteX4" fmla="*/ 3054520 w 1760997"/>
              <a:gd name="connsiteY4" fmla="*/ 1747944 h 3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997" h="338550" stroke="0" extrusionOk="0">
                <a:moveTo>
                  <a:pt x="0" y="0"/>
                </a:moveTo>
                <a:cubicBezTo>
                  <a:pt x="146553" y="-24679"/>
                  <a:pt x="374566" y="-1036"/>
                  <a:pt x="569389" y="0"/>
                </a:cubicBezTo>
                <a:cubicBezTo>
                  <a:pt x="764212" y="1036"/>
                  <a:pt x="912793" y="6364"/>
                  <a:pt x="1191608" y="0"/>
                </a:cubicBezTo>
                <a:cubicBezTo>
                  <a:pt x="1470423" y="-6364"/>
                  <a:pt x="1629727" y="-3523"/>
                  <a:pt x="1760997" y="0"/>
                </a:cubicBezTo>
                <a:cubicBezTo>
                  <a:pt x="1749450" y="108410"/>
                  <a:pt x="1760134" y="213210"/>
                  <a:pt x="1760997" y="338550"/>
                </a:cubicBezTo>
                <a:cubicBezTo>
                  <a:pt x="1586988" y="324420"/>
                  <a:pt x="1457473" y="353696"/>
                  <a:pt x="1156388" y="338550"/>
                </a:cubicBezTo>
                <a:cubicBezTo>
                  <a:pt x="855303" y="323404"/>
                  <a:pt x="807497" y="318638"/>
                  <a:pt x="551779" y="338550"/>
                </a:cubicBezTo>
                <a:cubicBezTo>
                  <a:pt x="296061" y="358462"/>
                  <a:pt x="165034" y="321694"/>
                  <a:pt x="0" y="338550"/>
                </a:cubicBezTo>
                <a:cubicBezTo>
                  <a:pt x="11464" y="194002"/>
                  <a:pt x="14111" y="89495"/>
                  <a:pt x="0" y="0"/>
                </a:cubicBezTo>
                <a:close/>
              </a:path>
              <a:path w="1760997" h="338550" fill="none" extrusionOk="0">
                <a:moveTo>
                  <a:pt x="1807910" y="0"/>
                </a:moveTo>
                <a:cubicBezTo>
                  <a:pt x="1820961" y="84217"/>
                  <a:pt x="1803029" y="204983"/>
                  <a:pt x="1807910" y="338550"/>
                </a:cubicBezTo>
                <a:cubicBezTo>
                  <a:pt x="1808928" y="267065"/>
                  <a:pt x="1824595" y="92222"/>
                  <a:pt x="1807910" y="0"/>
                </a:cubicBezTo>
                <a:close/>
              </a:path>
              <a:path w="1760997" h="338550" fill="none" extrusionOk="0">
                <a:moveTo>
                  <a:pt x="1807910" y="236223"/>
                </a:moveTo>
                <a:cubicBezTo>
                  <a:pt x="1913127" y="269001"/>
                  <a:pt x="2000921" y="289115"/>
                  <a:pt x="2094354" y="332189"/>
                </a:cubicBezTo>
                <a:cubicBezTo>
                  <a:pt x="2166569" y="483019"/>
                  <a:pt x="2253086" y="605767"/>
                  <a:pt x="2433613" y="832422"/>
                </a:cubicBezTo>
                <a:cubicBezTo>
                  <a:pt x="2614139" y="1059078"/>
                  <a:pt x="2658925" y="1139192"/>
                  <a:pt x="2744066" y="1290183"/>
                </a:cubicBezTo>
                <a:cubicBezTo>
                  <a:pt x="2829207" y="1441174"/>
                  <a:pt x="2973351" y="1614505"/>
                  <a:pt x="3054520" y="1747944"/>
                </a:cubicBezTo>
              </a:path>
              <a:path w="1760997" h="338550" fill="none" stroke="0" extrusionOk="0">
                <a:moveTo>
                  <a:pt x="1807910" y="0"/>
                </a:moveTo>
                <a:cubicBezTo>
                  <a:pt x="1794491" y="135969"/>
                  <a:pt x="1799914" y="176846"/>
                  <a:pt x="1807910" y="338550"/>
                </a:cubicBezTo>
                <a:cubicBezTo>
                  <a:pt x="1810021" y="188164"/>
                  <a:pt x="1813824" y="103237"/>
                  <a:pt x="1807910" y="0"/>
                </a:cubicBezTo>
                <a:close/>
              </a:path>
              <a:path w="1760997" h="338550" fill="none" stroke="0" extrusionOk="0">
                <a:moveTo>
                  <a:pt x="1807910" y="236223"/>
                </a:moveTo>
                <a:cubicBezTo>
                  <a:pt x="1885093" y="257362"/>
                  <a:pt x="1968513" y="283753"/>
                  <a:pt x="2094354" y="332189"/>
                </a:cubicBezTo>
                <a:cubicBezTo>
                  <a:pt x="2233694" y="553114"/>
                  <a:pt x="2334932" y="651094"/>
                  <a:pt x="2414409" y="804107"/>
                </a:cubicBezTo>
                <a:cubicBezTo>
                  <a:pt x="2493886" y="957120"/>
                  <a:pt x="2572337" y="1078652"/>
                  <a:pt x="2705660" y="1233553"/>
                </a:cubicBezTo>
                <a:cubicBezTo>
                  <a:pt x="2838983" y="1388454"/>
                  <a:pt x="2982764" y="1639744"/>
                  <a:pt x="3054520" y="1747944"/>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4030032840">
                  <a:prstGeom prst="accentCallout2">
                    <a:avLst>
                      <a:gd name="adj1" fmla="val 69775"/>
                      <a:gd name="adj2" fmla="val 102664"/>
                      <a:gd name="adj3" fmla="val 98121"/>
                      <a:gd name="adj4" fmla="val 118930"/>
                      <a:gd name="adj5" fmla="val 516303"/>
                      <a:gd name="adj6" fmla="val 173454"/>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Klassen 5 und 6</a:t>
            </a:r>
          </a:p>
        </p:txBody>
      </p:sp>
      <p:sp>
        <p:nvSpPr>
          <p:cNvPr id="27" name="Legende: mit gebogener Linie mit Akzentuierungsbalken 26">
            <a:extLst>
              <a:ext uri="{FF2B5EF4-FFF2-40B4-BE49-F238E27FC236}">
                <a16:creationId xmlns:a16="http://schemas.microsoft.com/office/drawing/2014/main" id="{15A98332-8E8A-4207-8AB5-550D843AC6A0}"/>
              </a:ext>
            </a:extLst>
          </p:cNvPr>
          <p:cNvSpPr/>
          <p:nvPr/>
        </p:nvSpPr>
        <p:spPr>
          <a:xfrm>
            <a:off x="1307690" y="1898043"/>
            <a:ext cx="1402078" cy="338550"/>
          </a:xfrm>
          <a:custGeom>
            <a:avLst/>
            <a:gdLst>
              <a:gd name="connsiteX0" fmla="*/ 0 w 1402078"/>
              <a:gd name="connsiteY0" fmla="*/ 0 h 338550"/>
              <a:gd name="connsiteX1" fmla="*/ 453339 w 1402078"/>
              <a:gd name="connsiteY1" fmla="*/ 0 h 338550"/>
              <a:gd name="connsiteX2" fmla="*/ 906677 w 1402078"/>
              <a:gd name="connsiteY2" fmla="*/ 0 h 338550"/>
              <a:gd name="connsiteX3" fmla="*/ 1402078 w 1402078"/>
              <a:gd name="connsiteY3" fmla="*/ 0 h 338550"/>
              <a:gd name="connsiteX4" fmla="*/ 1402078 w 1402078"/>
              <a:gd name="connsiteY4" fmla="*/ 338550 h 338550"/>
              <a:gd name="connsiteX5" fmla="*/ 920698 w 1402078"/>
              <a:gd name="connsiteY5" fmla="*/ 338550 h 338550"/>
              <a:gd name="connsiteX6" fmla="*/ 425297 w 1402078"/>
              <a:gd name="connsiteY6" fmla="*/ 338550 h 338550"/>
              <a:gd name="connsiteX7" fmla="*/ 0 w 1402078"/>
              <a:gd name="connsiteY7" fmla="*/ 338550 h 338550"/>
              <a:gd name="connsiteX8" fmla="*/ 0 w 1402078"/>
              <a:gd name="connsiteY8" fmla="*/ 0 h 338550"/>
              <a:gd name="connsiteX0" fmla="*/ 1439429 w 1402078"/>
              <a:gd name="connsiteY0" fmla="*/ 0 h 338550"/>
              <a:gd name="connsiteX1" fmla="*/ 1439429 w 1402078"/>
              <a:gd name="connsiteY1" fmla="*/ 338550 h 338550"/>
              <a:gd name="connsiteX2" fmla="*/ 1439429 w 1402078"/>
              <a:gd name="connsiteY2" fmla="*/ 0 h 338550"/>
              <a:gd name="connsiteX0" fmla="*/ 1439429 w 1402078"/>
              <a:gd name="connsiteY0" fmla="*/ 236223 h 338550"/>
              <a:gd name="connsiteX1" fmla="*/ 1667491 w 1402078"/>
              <a:gd name="connsiteY1" fmla="*/ 332189 h 338550"/>
              <a:gd name="connsiteX2" fmla="*/ 2012043 w 1402078"/>
              <a:gd name="connsiteY2" fmla="*/ 842845 h 338550"/>
              <a:gd name="connsiteX3" fmla="*/ 2327340 w 1402078"/>
              <a:gd name="connsiteY3" fmla="*/ 1310144 h 338550"/>
              <a:gd name="connsiteX4" fmla="*/ 2642637 w 1402078"/>
              <a:gd name="connsiteY4" fmla="*/ 1777442 h 3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78" h="338550" stroke="0" extrusionOk="0">
                <a:moveTo>
                  <a:pt x="0" y="0"/>
                </a:moveTo>
                <a:cubicBezTo>
                  <a:pt x="157295" y="-16797"/>
                  <a:pt x="290627" y="20755"/>
                  <a:pt x="453339" y="0"/>
                </a:cubicBezTo>
                <a:cubicBezTo>
                  <a:pt x="616051" y="-20755"/>
                  <a:pt x="783306" y="-17914"/>
                  <a:pt x="906677" y="0"/>
                </a:cubicBezTo>
                <a:cubicBezTo>
                  <a:pt x="1030048" y="17914"/>
                  <a:pt x="1191673" y="-4426"/>
                  <a:pt x="1402078" y="0"/>
                </a:cubicBezTo>
                <a:cubicBezTo>
                  <a:pt x="1403999" y="132130"/>
                  <a:pt x="1412954" y="179423"/>
                  <a:pt x="1402078" y="338550"/>
                </a:cubicBezTo>
                <a:cubicBezTo>
                  <a:pt x="1203641" y="341098"/>
                  <a:pt x="1126265" y="331409"/>
                  <a:pt x="920698" y="338550"/>
                </a:cubicBezTo>
                <a:cubicBezTo>
                  <a:pt x="715131" y="345691"/>
                  <a:pt x="638857" y="326402"/>
                  <a:pt x="425297" y="338550"/>
                </a:cubicBezTo>
                <a:cubicBezTo>
                  <a:pt x="211737" y="350698"/>
                  <a:pt x="85745" y="356825"/>
                  <a:pt x="0" y="338550"/>
                </a:cubicBezTo>
                <a:cubicBezTo>
                  <a:pt x="-1262" y="263705"/>
                  <a:pt x="13028" y="117647"/>
                  <a:pt x="0" y="0"/>
                </a:cubicBezTo>
                <a:close/>
              </a:path>
              <a:path w="1402078" h="338550" fill="none" extrusionOk="0">
                <a:moveTo>
                  <a:pt x="1439429" y="0"/>
                </a:moveTo>
                <a:cubicBezTo>
                  <a:pt x="1424460" y="149112"/>
                  <a:pt x="1429032" y="187079"/>
                  <a:pt x="1439429" y="338550"/>
                </a:cubicBezTo>
                <a:cubicBezTo>
                  <a:pt x="1455625" y="253875"/>
                  <a:pt x="1431424" y="105827"/>
                  <a:pt x="1439429" y="0"/>
                </a:cubicBezTo>
                <a:close/>
              </a:path>
              <a:path w="1402078" h="338550" fill="none" extrusionOk="0">
                <a:moveTo>
                  <a:pt x="1439429" y="236223"/>
                </a:moveTo>
                <a:cubicBezTo>
                  <a:pt x="1552404" y="283340"/>
                  <a:pt x="1599897" y="293033"/>
                  <a:pt x="1667491" y="332189"/>
                </a:cubicBezTo>
                <a:cubicBezTo>
                  <a:pt x="1757301" y="431629"/>
                  <a:pt x="1934112" y="732131"/>
                  <a:pt x="2012043" y="842845"/>
                </a:cubicBezTo>
                <a:cubicBezTo>
                  <a:pt x="2089974" y="953559"/>
                  <a:pt x="2161760" y="1109523"/>
                  <a:pt x="2327340" y="1310144"/>
                </a:cubicBezTo>
                <a:cubicBezTo>
                  <a:pt x="2492920" y="1510765"/>
                  <a:pt x="2564531" y="1637235"/>
                  <a:pt x="2642637" y="1777442"/>
                </a:cubicBezTo>
              </a:path>
              <a:path w="1402078" h="338550" fill="none" stroke="0" extrusionOk="0">
                <a:moveTo>
                  <a:pt x="1439429" y="0"/>
                </a:moveTo>
                <a:cubicBezTo>
                  <a:pt x="1445496" y="168507"/>
                  <a:pt x="1434116" y="262468"/>
                  <a:pt x="1439429" y="338550"/>
                </a:cubicBezTo>
                <a:cubicBezTo>
                  <a:pt x="1424194" y="242239"/>
                  <a:pt x="1443922" y="93826"/>
                  <a:pt x="1439429" y="0"/>
                </a:cubicBezTo>
                <a:close/>
              </a:path>
              <a:path w="1402078" h="338550" fill="none" stroke="0" extrusionOk="0">
                <a:moveTo>
                  <a:pt x="1439429" y="236223"/>
                </a:moveTo>
                <a:cubicBezTo>
                  <a:pt x="1500522" y="265574"/>
                  <a:pt x="1579724" y="304863"/>
                  <a:pt x="1667491" y="332189"/>
                </a:cubicBezTo>
                <a:cubicBezTo>
                  <a:pt x="1765981" y="517289"/>
                  <a:pt x="1831640" y="613584"/>
                  <a:pt x="1973037" y="785035"/>
                </a:cubicBezTo>
                <a:cubicBezTo>
                  <a:pt x="2114434" y="956486"/>
                  <a:pt x="2174396" y="1087801"/>
                  <a:pt x="2298085" y="1266786"/>
                </a:cubicBezTo>
                <a:cubicBezTo>
                  <a:pt x="2421775" y="1445771"/>
                  <a:pt x="2522664" y="1589143"/>
                  <a:pt x="2642637" y="1777442"/>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4264624775">
                  <a:prstGeom prst="accentCallout2">
                    <a:avLst>
                      <a:gd name="adj1" fmla="val 69775"/>
                      <a:gd name="adj2" fmla="val 102664"/>
                      <a:gd name="adj3" fmla="val 98121"/>
                      <a:gd name="adj4" fmla="val 118930"/>
                      <a:gd name="adj5" fmla="val 525016"/>
                      <a:gd name="adj6" fmla="val 188480"/>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Schlafräume</a:t>
            </a:r>
          </a:p>
        </p:txBody>
      </p:sp>
      <p:sp>
        <p:nvSpPr>
          <p:cNvPr id="28" name="Legende: mit gebogener Linie mit Akzentuierungsbalken 27">
            <a:extLst>
              <a:ext uri="{FF2B5EF4-FFF2-40B4-BE49-F238E27FC236}">
                <a16:creationId xmlns:a16="http://schemas.microsoft.com/office/drawing/2014/main" id="{B9B93856-AEAB-4E80-A769-3B38F9C2FB77}"/>
              </a:ext>
            </a:extLst>
          </p:cNvPr>
          <p:cNvSpPr/>
          <p:nvPr/>
        </p:nvSpPr>
        <p:spPr>
          <a:xfrm>
            <a:off x="658761" y="4892020"/>
            <a:ext cx="1349968" cy="338550"/>
          </a:xfrm>
          <a:custGeom>
            <a:avLst/>
            <a:gdLst>
              <a:gd name="connsiteX0" fmla="*/ 0 w 1349968"/>
              <a:gd name="connsiteY0" fmla="*/ 0 h 338550"/>
              <a:gd name="connsiteX1" fmla="*/ 647985 w 1349968"/>
              <a:gd name="connsiteY1" fmla="*/ 0 h 338550"/>
              <a:gd name="connsiteX2" fmla="*/ 1349968 w 1349968"/>
              <a:gd name="connsiteY2" fmla="*/ 0 h 338550"/>
              <a:gd name="connsiteX3" fmla="*/ 1349968 w 1349968"/>
              <a:gd name="connsiteY3" fmla="*/ 338550 h 338550"/>
              <a:gd name="connsiteX4" fmla="*/ 701983 w 1349968"/>
              <a:gd name="connsiteY4" fmla="*/ 338550 h 338550"/>
              <a:gd name="connsiteX5" fmla="*/ 0 w 1349968"/>
              <a:gd name="connsiteY5" fmla="*/ 338550 h 338550"/>
              <a:gd name="connsiteX6" fmla="*/ 0 w 1349968"/>
              <a:gd name="connsiteY6" fmla="*/ 0 h 338550"/>
              <a:gd name="connsiteX0" fmla="*/ 1385931 w 1349968"/>
              <a:gd name="connsiteY0" fmla="*/ 0 h 338550"/>
              <a:gd name="connsiteX1" fmla="*/ 1385931 w 1349968"/>
              <a:gd name="connsiteY1" fmla="*/ 338550 h 338550"/>
              <a:gd name="connsiteX2" fmla="*/ 1385931 w 1349968"/>
              <a:gd name="connsiteY2" fmla="*/ 0 h 338550"/>
              <a:gd name="connsiteX0" fmla="*/ 1385931 w 1349968"/>
              <a:gd name="connsiteY0" fmla="*/ 236223 h 338550"/>
              <a:gd name="connsiteX1" fmla="*/ 1781850 w 1349968"/>
              <a:gd name="connsiteY1" fmla="*/ 214201 h 338550"/>
              <a:gd name="connsiteX2" fmla="*/ 2179780 w 1349968"/>
              <a:gd name="connsiteY2" fmla="*/ -21440 h 338550"/>
              <a:gd name="connsiteX3" fmla="*/ 2643303 w 1349968"/>
              <a:gd name="connsiteY3" fmla="*/ -295922 h 338550"/>
              <a:gd name="connsiteX4" fmla="*/ 3093708 w 1349968"/>
              <a:gd name="connsiteY4" fmla="*/ -562636 h 3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968" h="338550" stroke="0" extrusionOk="0">
                <a:moveTo>
                  <a:pt x="0" y="0"/>
                </a:moveTo>
                <a:cubicBezTo>
                  <a:pt x="293910" y="24080"/>
                  <a:pt x="428555" y="7090"/>
                  <a:pt x="647985" y="0"/>
                </a:cubicBezTo>
                <a:cubicBezTo>
                  <a:pt x="867415" y="-7090"/>
                  <a:pt x="1047256" y="-9997"/>
                  <a:pt x="1349968" y="0"/>
                </a:cubicBezTo>
                <a:cubicBezTo>
                  <a:pt x="1341388" y="97471"/>
                  <a:pt x="1361703" y="263180"/>
                  <a:pt x="1349968" y="338550"/>
                </a:cubicBezTo>
                <a:cubicBezTo>
                  <a:pt x="1093553" y="355471"/>
                  <a:pt x="923795" y="315392"/>
                  <a:pt x="701983" y="338550"/>
                </a:cubicBezTo>
                <a:cubicBezTo>
                  <a:pt x="480171" y="361708"/>
                  <a:pt x="174388" y="351045"/>
                  <a:pt x="0" y="338550"/>
                </a:cubicBezTo>
                <a:cubicBezTo>
                  <a:pt x="-4428" y="183024"/>
                  <a:pt x="8446" y="91585"/>
                  <a:pt x="0" y="0"/>
                </a:cubicBezTo>
                <a:close/>
              </a:path>
              <a:path w="1349968" h="338550" fill="none" extrusionOk="0">
                <a:moveTo>
                  <a:pt x="1385931" y="0"/>
                </a:moveTo>
                <a:cubicBezTo>
                  <a:pt x="1371217" y="129818"/>
                  <a:pt x="1376567" y="258253"/>
                  <a:pt x="1385931" y="338550"/>
                </a:cubicBezTo>
                <a:cubicBezTo>
                  <a:pt x="1378076" y="176135"/>
                  <a:pt x="1402733" y="81238"/>
                  <a:pt x="1385931" y="0"/>
                </a:cubicBezTo>
                <a:close/>
              </a:path>
              <a:path w="1349968" h="338550" fill="none" extrusionOk="0">
                <a:moveTo>
                  <a:pt x="1385931" y="236223"/>
                </a:moveTo>
                <a:cubicBezTo>
                  <a:pt x="1557569" y="226164"/>
                  <a:pt x="1589522" y="240777"/>
                  <a:pt x="1781850" y="214201"/>
                </a:cubicBezTo>
                <a:cubicBezTo>
                  <a:pt x="1962613" y="124134"/>
                  <a:pt x="2019259" y="78442"/>
                  <a:pt x="2179780" y="-21440"/>
                </a:cubicBezTo>
                <a:cubicBezTo>
                  <a:pt x="2340301" y="-121322"/>
                  <a:pt x="2524404" y="-198692"/>
                  <a:pt x="2643303" y="-295922"/>
                </a:cubicBezTo>
                <a:cubicBezTo>
                  <a:pt x="2762202" y="-393152"/>
                  <a:pt x="2988533" y="-484366"/>
                  <a:pt x="3093708" y="-562636"/>
                </a:cubicBezTo>
              </a:path>
              <a:path w="1349968" h="338550" fill="none" stroke="0" extrusionOk="0">
                <a:moveTo>
                  <a:pt x="1385931" y="0"/>
                </a:moveTo>
                <a:cubicBezTo>
                  <a:pt x="1380065" y="69791"/>
                  <a:pt x="1369786" y="187205"/>
                  <a:pt x="1385931" y="338550"/>
                </a:cubicBezTo>
                <a:cubicBezTo>
                  <a:pt x="1392019" y="256619"/>
                  <a:pt x="1400382" y="95834"/>
                  <a:pt x="1385931" y="0"/>
                </a:cubicBezTo>
                <a:close/>
              </a:path>
              <a:path w="1349968" h="338550" fill="none" stroke="0" extrusionOk="0">
                <a:moveTo>
                  <a:pt x="1385931" y="236223"/>
                </a:moveTo>
                <a:cubicBezTo>
                  <a:pt x="1558344" y="212639"/>
                  <a:pt x="1584523" y="209764"/>
                  <a:pt x="1781850" y="214201"/>
                </a:cubicBezTo>
                <a:cubicBezTo>
                  <a:pt x="1874241" y="147913"/>
                  <a:pt x="1996807" y="81632"/>
                  <a:pt x="2179780" y="-21440"/>
                </a:cubicBezTo>
                <a:cubicBezTo>
                  <a:pt x="2362753" y="-124512"/>
                  <a:pt x="2455272" y="-171342"/>
                  <a:pt x="2630185" y="-288154"/>
                </a:cubicBezTo>
                <a:cubicBezTo>
                  <a:pt x="2805098" y="-404966"/>
                  <a:pt x="2905308" y="-465307"/>
                  <a:pt x="3093708" y="-562636"/>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27238172">
                  <a:prstGeom prst="accentCallout2">
                    <a:avLst>
                      <a:gd name="adj1" fmla="val 69775"/>
                      <a:gd name="adj2" fmla="val 102664"/>
                      <a:gd name="adj3" fmla="val 63270"/>
                      <a:gd name="adj4" fmla="val 131992"/>
                      <a:gd name="adj5" fmla="val -166190"/>
                      <a:gd name="adj6" fmla="val 229169"/>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Werkstätten</a:t>
            </a:r>
          </a:p>
        </p:txBody>
      </p:sp>
      <p:sp>
        <p:nvSpPr>
          <p:cNvPr id="29" name="Legende: mit gebogener Linie mit Akzentuierungsbalken 28">
            <a:extLst>
              <a:ext uri="{FF2B5EF4-FFF2-40B4-BE49-F238E27FC236}">
                <a16:creationId xmlns:a16="http://schemas.microsoft.com/office/drawing/2014/main" id="{462F1827-5BE5-4343-A054-E3E2FD2794FA}"/>
              </a:ext>
            </a:extLst>
          </p:cNvPr>
          <p:cNvSpPr/>
          <p:nvPr/>
        </p:nvSpPr>
        <p:spPr>
          <a:xfrm>
            <a:off x="1363688" y="5832137"/>
            <a:ext cx="1760998" cy="584771"/>
          </a:xfrm>
          <a:custGeom>
            <a:avLst/>
            <a:gdLst>
              <a:gd name="connsiteX0" fmla="*/ 0 w 1760998"/>
              <a:gd name="connsiteY0" fmla="*/ 0 h 584771"/>
              <a:gd name="connsiteX1" fmla="*/ 551779 w 1760998"/>
              <a:gd name="connsiteY1" fmla="*/ 0 h 584771"/>
              <a:gd name="connsiteX2" fmla="*/ 1085949 w 1760998"/>
              <a:gd name="connsiteY2" fmla="*/ 0 h 584771"/>
              <a:gd name="connsiteX3" fmla="*/ 1760998 w 1760998"/>
              <a:gd name="connsiteY3" fmla="*/ 0 h 584771"/>
              <a:gd name="connsiteX4" fmla="*/ 1760998 w 1760998"/>
              <a:gd name="connsiteY4" fmla="*/ 584771 h 584771"/>
              <a:gd name="connsiteX5" fmla="*/ 1173999 w 1760998"/>
              <a:gd name="connsiteY5" fmla="*/ 584771 h 584771"/>
              <a:gd name="connsiteX6" fmla="*/ 586999 w 1760998"/>
              <a:gd name="connsiteY6" fmla="*/ 584771 h 584771"/>
              <a:gd name="connsiteX7" fmla="*/ 0 w 1760998"/>
              <a:gd name="connsiteY7" fmla="*/ 584771 h 584771"/>
              <a:gd name="connsiteX8" fmla="*/ 0 w 1760998"/>
              <a:gd name="connsiteY8" fmla="*/ 0 h 584771"/>
              <a:gd name="connsiteX0" fmla="*/ 1807911 w 1760998"/>
              <a:gd name="connsiteY0" fmla="*/ 0 h 584771"/>
              <a:gd name="connsiteX1" fmla="*/ 1807911 w 1760998"/>
              <a:gd name="connsiteY1" fmla="*/ 584771 h 584771"/>
              <a:gd name="connsiteX2" fmla="*/ 1807911 w 1760998"/>
              <a:gd name="connsiteY2" fmla="*/ 0 h 584771"/>
              <a:gd name="connsiteX0" fmla="*/ 1807911 w 1760998"/>
              <a:gd name="connsiteY0" fmla="*/ 408024 h 584771"/>
              <a:gd name="connsiteX1" fmla="*/ 2324376 w 1760998"/>
              <a:gd name="connsiteY1" fmla="*/ 369985 h 584771"/>
              <a:gd name="connsiteX2" fmla="*/ 2767739 w 1760998"/>
              <a:gd name="connsiteY2" fmla="*/ -158762 h 584771"/>
              <a:gd name="connsiteX3" fmla="*/ 3211101 w 1760998"/>
              <a:gd name="connsiteY3" fmla="*/ -687508 h 584771"/>
              <a:gd name="connsiteX4" fmla="*/ 3579176 w 1760998"/>
              <a:gd name="connsiteY4" fmla="*/ -1126468 h 58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998" h="584771" stroke="0" extrusionOk="0">
                <a:moveTo>
                  <a:pt x="0" y="0"/>
                </a:moveTo>
                <a:cubicBezTo>
                  <a:pt x="270201" y="9373"/>
                  <a:pt x="374952" y="-15088"/>
                  <a:pt x="551779" y="0"/>
                </a:cubicBezTo>
                <a:cubicBezTo>
                  <a:pt x="728606" y="15088"/>
                  <a:pt x="856957" y="-25649"/>
                  <a:pt x="1085949" y="0"/>
                </a:cubicBezTo>
                <a:cubicBezTo>
                  <a:pt x="1314941" y="25649"/>
                  <a:pt x="1550069" y="-10662"/>
                  <a:pt x="1760998" y="0"/>
                </a:cubicBezTo>
                <a:cubicBezTo>
                  <a:pt x="1750263" y="206814"/>
                  <a:pt x="1767215" y="320275"/>
                  <a:pt x="1760998" y="584771"/>
                </a:cubicBezTo>
                <a:cubicBezTo>
                  <a:pt x="1495146" y="602373"/>
                  <a:pt x="1438665" y="565189"/>
                  <a:pt x="1173999" y="584771"/>
                </a:cubicBezTo>
                <a:cubicBezTo>
                  <a:pt x="909333" y="604353"/>
                  <a:pt x="777664" y="574690"/>
                  <a:pt x="586999" y="584771"/>
                </a:cubicBezTo>
                <a:cubicBezTo>
                  <a:pt x="396334" y="594852"/>
                  <a:pt x="253301" y="574198"/>
                  <a:pt x="0" y="584771"/>
                </a:cubicBezTo>
                <a:cubicBezTo>
                  <a:pt x="-28815" y="316362"/>
                  <a:pt x="25014" y="171886"/>
                  <a:pt x="0" y="0"/>
                </a:cubicBezTo>
                <a:close/>
              </a:path>
              <a:path w="1760998" h="584771" fill="none" extrusionOk="0">
                <a:moveTo>
                  <a:pt x="1807911" y="0"/>
                </a:moveTo>
                <a:cubicBezTo>
                  <a:pt x="1800825" y="258199"/>
                  <a:pt x="1806371" y="368523"/>
                  <a:pt x="1807911" y="584771"/>
                </a:cubicBezTo>
                <a:cubicBezTo>
                  <a:pt x="1809366" y="364905"/>
                  <a:pt x="1803261" y="179585"/>
                  <a:pt x="1807911" y="0"/>
                </a:cubicBezTo>
                <a:close/>
              </a:path>
              <a:path w="1760998" h="584771" fill="none" extrusionOk="0">
                <a:moveTo>
                  <a:pt x="1807911" y="408024"/>
                </a:moveTo>
                <a:cubicBezTo>
                  <a:pt x="2002734" y="407231"/>
                  <a:pt x="2093492" y="371744"/>
                  <a:pt x="2324376" y="369985"/>
                </a:cubicBezTo>
                <a:cubicBezTo>
                  <a:pt x="2450818" y="255848"/>
                  <a:pt x="2601504" y="42807"/>
                  <a:pt x="2767739" y="-158762"/>
                </a:cubicBezTo>
                <a:cubicBezTo>
                  <a:pt x="2933974" y="-360331"/>
                  <a:pt x="3026649" y="-476079"/>
                  <a:pt x="3211101" y="-687508"/>
                </a:cubicBezTo>
                <a:cubicBezTo>
                  <a:pt x="3395553" y="-898937"/>
                  <a:pt x="3385014" y="-928411"/>
                  <a:pt x="3579176" y="-1126468"/>
                </a:cubicBezTo>
              </a:path>
              <a:path w="1760998" h="584771" fill="none" stroke="0" extrusionOk="0">
                <a:moveTo>
                  <a:pt x="1807911" y="0"/>
                </a:moveTo>
                <a:cubicBezTo>
                  <a:pt x="1790863" y="288460"/>
                  <a:pt x="1810599" y="368530"/>
                  <a:pt x="1807911" y="584771"/>
                </a:cubicBezTo>
                <a:cubicBezTo>
                  <a:pt x="1785011" y="365143"/>
                  <a:pt x="1788877" y="143876"/>
                  <a:pt x="1807911" y="0"/>
                </a:cubicBezTo>
                <a:close/>
              </a:path>
              <a:path w="1760998" h="584771" fill="none" stroke="0" extrusionOk="0">
                <a:moveTo>
                  <a:pt x="1807911" y="408024"/>
                </a:moveTo>
                <a:cubicBezTo>
                  <a:pt x="1974100" y="373190"/>
                  <a:pt x="2087542" y="383844"/>
                  <a:pt x="2324376" y="369985"/>
                </a:cubicBezTo>
                <a:cubicBezTo>
                  <a:pt x="2503680" y="125568"/>
                  <a:pt x="2650540" y="-23367"/>
                  <a:pt x="2767739" y="-158762"/>
                </a:cubicBezTo>
                <a:cubicBezTo>
                  <a:pt x="2884938" y="-294158"/>
                  <a:pt x="3023391" y="-496781"/>
                  <a:pt x="3198553" y="-672544"/>
                </a:cubicBezTo>
                <a:cubicBezTo>
                  <a:pt x="3373716" y="-848307"/>
                  <a:pt x="3505275" y="-993625"/>
                  <a:pt x="3579176" y="-1126468"/>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1417184928">
                  <a:prstGeom prst="accentCallout2">
                    <a:avLst>
                      <a:gd name="adj1" fmla="val 69775"/>
                      <a:gd name="adj2" fmla="val 102664"/>
                      <a:gd name="adj3" fmla="val 63270"/>
                      <a:gd name="adj4" fmla="val 131992"/>
                      <a:gd name="adj5" fmla="val -192634"/>
                      <a:gd name="adj6" fmla="val 203247"/>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Klassen 7 bis 9, Lehrerzimmer</a:t>
            </a:r>
          </a:p>
        </p:txBody>
      </p:sp>
      <p:sp>
        <p:nvSpPr>
          <p:cNvPr id="30" name="Legende: mit gebogener Linie mit Akzentuierungsbalken 29">
            <a:extLst>
              <a:ext uri="{FF2B5EF4-FFF2-40B4-BE49-F238E27FC236}">
                <a16:creationId xmlns:a16="http://schemas.microsoft.com/office/drawing/2014/main" id="{7FB0A259-0801-42D9-9EA1-3773D153C9BE}"/>
              </a:ext>
            </a:extLst>
          </p:cNvPr>
          <p:cNvSpPr/>
          <p:nvPr/>
        </p:nvSpPr>
        <p:spPr>
          <a:xfrm>
            <a:off x="1176151" y="5350508"/>
            <a:ext cx="1035058" cy="338550"/>
          </a:xfrm>
          <a:custGeom>
            <a:avLst/>
            <a:gdLst>
              <a:gd name="connsiteX0" fmla="*/ 0 w 1035058"/>
              <a:gd name="connsiteY0" fmla="*/ 0 h 338550"/>
              <a:gd name="connsiteX1" fmla="*/ 496828 w 1035058"/>
              <a:gd name="connsiteY1" fmla="*/ 0 h 338550"/>
              <a:gd name="connsiteX2" fmla="*/ 1035058 w 1035058"/>
              <a:gd name="connsiteY2" fmla="*/ 0 h 338550"/>
              <a:gd name="connsiteX3" fmla="*/ 1035058 w 1035058"/>
              <a:gd name="connsiteY3" fmla="*/ 338550 h 338550"/>
              <a:gd name="connsiteX4" fmla="*/ 527880 w 1035058"/>
              <a:gd name="connsiteY4" fmla="*/ 338550 h 338550"/>
              <a:gd name="connsiteX5" fmla="*/ 0 w 1035058"/>
              <a:gd name="connsiteY5" fmla="*/ 338550 h 338550"/>
              <a:gd name="connsiteX6" fmla="*/ 0 w 1035058"/>
              <a:gd name="connsiteY6" fmla="*/ 0 h 338550"/>
              <a:gd name="connsiteX0" fmla="*/ 1062632 w 1035058"/>
              <a:gd name="connsiteY0" fmla="*/ 0 h 338550"/>
              <a:gd name="connsiteX1" fmla="*/ 1062632 w 1035058"/>
              <a:gd name="connsiteY1" fmla="*/ 338550 h 338550"/>
              <a:gd name="connsiteX2" fmla="*/ 1062632 w 1035058"/>
              <a:gd name="connsiteY2" fmla="*/ 0 h 338550"/>
              <a:gd name="connsiteX0" fmla="*/ 1062632 w 1035058"/>
              <a:gd name="connsiteY0" fmla="*/ 236223 h 338550"/>
              <a:gd name="connsiteX1" fmla="*/ 1222962 w 1035058"/>
              <a:gd name="connsiteY1" fmla="*/ 214201 h 338550"/>
              <a:gd name="connsiteX2" fmla="*/ 1617177 w 1035058"/>
              <a:gd name="connsiteY2" fmla="*/ 137074 h 338550"/>
              <a:gd name="connsiteX3" fmla="*/ 2027482 w 1035058"/>
              <a:gd name="connsiteY3" fmla="*/ 56799 h 338550"/>
            </a:gdLst>
            <a:ahLst/>
            <a:cxnLst>
              <a:cxn ang="0">
                <a:pos x="connsiteX0" y="connsiteY0"/>
              </a:cxn>
              <a:cxn ang="0">
                <a:pos x="connsiteX1" y="connsiteY1"/>
              </a:cxn>
              <a:cxn ang="0">
                <a:pos x="connsiteX2" y="connsiteY2"/>
              </a:cxn>
              <a:cxn ang="0">
                <a:pos x="connsiteX3" y="connsiteY3"/>
              </a:cxn>
            </a:cxnLst>
            <a:rect l="l" t="t" r="r" b="b"/>
            <a:pathLst>
              <a:path w="1035058" h="338550" stroke="0" extrusionOk="0">
                <a:moveTo>
                  <a:pt x="0" y="0"/>
                </a:moveTo>
                <a:cubicBezTo>
                  <a:pt x="223463" y="-19668"/>
                  <a:pt x="372733" y="18693"/>
                  <a:pt x="496828" y="0"/>
                </a:cubicBezTo>
                <a:cubicBezTo>
                  <a:pt x="620923" y="-18693"/>
                  <a:pt x="839043" y="3709"/>
                  <a:pt x="1035058" y="0"/>
                </a:cubicBezTo>
                <a:cubicBezTo>
                  <a:pt x="1018677" y="84419"/>
                  <a:pt x="1038395" y="169832"/>
                  <a:pt x="1035058" y="338550"/>
                </a:cubicBezTo>
                <a:cubicBezTo>
                  <a:pt x="785647" y="347475"/>
                  <a:pt x="716226" y="340958"/>
                  <a:pt x="527880" y="338550"/>
                </a:cubicBezTo>
                <a:cubicBezTo>
                  <a:pt x="339534" y="336142"/>
                  <a:pt x="260475" y="340287"/>
                  <a:pt x="0" y="338550"/>
                </a:cubicBezTo>
                <a:cubicBezTo>
                  <a:pt x="-8448" y="258384"/>
                  <a:pt x="1179" y="157745"/>
                  <a:pt x="0" y="0"/>
                </a:cubicBezTo>
                <a:close/>
              </a:path>
              <a:path w="1035058" h="338550" fill="none" extrusionOk="0">
                <a:moveTo>
                  <a:pt x="1062632" y="0"/>
                </a:moveTo>
                <a:cubicBezTo>
                  <a:pt x="1079119" y="138433"/>
                  <a:pt x="1074688" y="210574"/>
                  <a:pt x="1062632" y="338550"/>
                </a:cubicBezTo>
                <a:cubicBezTo>
                  <a:pt x="1051300" y="193266"/>
                  <a:pt x="1055033" y="83986"/>
                  <a:pt x="1062632" y="0"/>
                </a:cubicBezTo>
                <a:close/>
              </a:path>
              <a:path w="1035058" h="338550" fill="none" extrusionOk="0">
                <a:moveTo>
                  <a:pt x="1062632" y="236223"/>
                </a:moveTo>
                <a:cubicBezTo>
                  <a:pt x="1132116" y="218696"/>
                  <a:pt x="1144432" y="229994"/>
                  <a:pt x="1222962" y="214201"/>
                </a:cubicBezTo>
                <a:cubicBezTo>
                  <a:pt x="1373443" y="184772"/>
                  <a:pt x="1507079" y="175243"/>
                  <a:pt x="1617177" y="137074"/>
                </a:cubicBezTo>
                <a:cubicBezTo>
                  <a:pt x="1727275" y="98905"/>
                  <a:pt x="1882449" y="66687"/>
                  <a:pt x="2027482" y="56799"/>
                </a:cubicBezTo>
              </a:path>
              <a:path w="1035058" h="338550" fill="none" stroke="0" extrusionOk="0">
                <a:moveTo>
                  <a:pt x="1062632" y="0"/>
                </a:moveTo>
                <a:cubicBezTo>
                  <a:pt x="1071980" y="137364"/>
                  <a:pt x="1067948" y="201221"/>
                  <a:pt x="1062632" y="338550"/>
                </a:cubicBezTo>
                <a:cubicBezTo>
                  <a:pt x="1073498" y="232537"/>
                  <a:pt x="1072360" y="88011"/>
                  <a:pt x="1062632" y="0"/>
                </a:cubicBezTo>
                <a:close/>
              </a:path>
              <a:path w="1035058" h="338550" fill="none" stroke="0" extrusionOk="0">
                <a:moveTo>
                  <a:pt x="1062632" y="236223"/>
                </a:moveTo>
                <a:cubicBezTo>
                  <a:pt x="1122275" y="223762"/>
                  <a:pt x="1169115" y="219222"/>
                  <a:pt x="1222962" y="214201"/>
                </a:cubicBezTo>
                <a:cubicBezTo>
                  <a:pt x="1418734" y="161995"/>
                  <a:pt x="1500107" y="158337"/>
                  <a:pt x="1633267" y="133926"/>
                </a:cubicBezTo>
                <a:cubicBezTo>
                  <a:pt x="1766427" y="109515"/>
                  <a:pt x="1881723" y="102971"/>
                  <a:pt x="2027482" y="56799"/>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1317412277">
                  <a:prstGeom prst="accentCallout2">
                    <a:avLst>
                      <a:gd name="adj1" fmla="val 69775"/>
                      <a:gd name="adj2" fmla="val 102664"/>
                      <a:gd name="adj3" fmla="val 63270"/>
                      <a:gd name="adj4" fmla="val 118154"/>
                      <a:gd name="adj5" fmla="val 16777"/>
                      <a:gd name="adj6" fmla="val 195881"/>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Eingang</a:t>
            </a:r>
          </a:p>
        </p:txBody>
      </p:sp>
      <p:sp>
        <p:nvSpPr>
          <p:cNvPr id="31" name="Legende: mit gebogener Linie mit Akzentuierungsbalken 30">
            <a:extLst>
              <a:ext uri="{FF2B5EF4-FFF2-40B4-BE49-F238E27FC236}">
                <a16:creationId xmlns:a16="http://schemas.microsoft.com/office/drawing/2014/main" id="{A1BB8408-A2F6-4567-BC65-4092C0FD42EB}"/>
              </a:ext>
            </a:extLst>
          </p:cNvPr>
          <p:cNvSpPr/>
          <p:nvPr/>
        </p:nvSpPr>
        <p:spPr>
          <a:xfrm flipH="1">
            <a:off x="5797770" y="1810054"/>
            <a:ext cx="1402078" cy="338550"/>
          </a:xfrm>
          <a:custGeom>
            <a:avLst/>
            <a:gdLst>
              <a:gd name="connsiteX0" fmla="*/ 0 w 1402078"/>
              <a:gd name="connsiteY0" fmla="*/ 0 h 338550"/>
              <a:gd name="connsiteX1" fmla="*/ 425297 w 1402078"/>
              <a:gd name="connsiteY1" fmla="*/ 0 h 338550"/>
              <a:gd name="connsiteX2" fmla="*/ 906677 w 1402078"/>
              <a:gd name="connsiteY2" fmla="*/ 0 h 338550"/>
              <a:gd name="connsiteX3" fmla="*/ 1402078 w 1402078"/>
              <a:gd name="connsiteY3" fmla="*/ 0 h 338550"/>
              <a:gd name="connsiteX4" fmla="*/ 1402078 w 1402078"/>
              <a:gd name="connsiteY4" fmla="*/ 338550 h 338550"/>
              <a:gd name="connsiteX5" fmla="*/ 906677 w 1402078"/>
              <a:gd name="connsiteY5" fmla="*/ 338550 h 338550"/>
              <a:gd name="connsiteX6" fmla="*/ 439318 w 1402078"/>
              <a:gd name="connsiteY6" fmla="*/ 338550 h 338550"/>
              <a:gd name="connsiteX7" fmla="*/ 0 w 1402078"/>
              <a:gd name="connsiteY7" fmla="*/ 338550 h 338550"/>
              <a:gd name="connsiteX8" fmla="*/ 0 w 1402078"/>
              <a:gd name="connsiteY8" fmla="*/ 0 h 338550"/>
              <a:gd name="connsiteX0" fmla="*/ 1439429 w 1402078"/>
              <a:gd name="connsiteY0" fmla="*/ 0 h 338550"/>
              <a:gd name="connsiteX1" fmla="*/ 1439429 w 1402078"/>
              <a:gd name="connsiteY1" fmla="*/ 338550 h 338550"/>
              <a:gd name="connsiteX2" fmla="*/ 1439429 w 1402078"/>
              <a:gd name="connsiteY2" fmla="*/ 0 h 338550"/>
              <a:gd name="connsiteX0" fmla="*/ 1439429 w 1402078"/>
              <a:gd name="connsiteY0" fmla="*/ 236223 h 338550"/>
              <a:gd name="connsiteX1" fmla="*/ 1667491 w 1402078"/>
              <a:gd name="connsiteY1" fmla="*/ 332189 h 338550"/>
              <a:gd name="connsiteX2" fmla="*/ 1982788 w 1402078"/>
              <a:gd name="connsiteY2" fmla="*/ 799487 h 338550"/>
              <a:gd name="connsiteX3" fmla="*/ 2327340 w 1402078"/>
              <a:gd name="connsiteY3" fmla="*/ 1310144 h 338550"/>
              <a:gd name="connsiteX4" fmla="*/ 2642637 w 1402078"/>
              <a:gd name="connsiteY4" fmla="*/ 1777442 h 3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78" h="338550" stroke="0" extrusionOk="0">
                <a:moveTo>
                  <a:pt x="0" y="0"/>
                </a:moveTo>
                <a:cubicBezTo>
                  <a:pt x="181095" y="-3223"/>
                  <a:pt x="283294" y="11964"/>
                  <a:pt x="425297" y="0"/>
                </a:cubicBezTo>
                <a:cubicBezTo>
                  <a:pt x="567300" y="-11964"/>
                  <a:pt x="789477" y="12466"/>
                  <a:pt x="906677" y="0"/>
                </a:cubicBezTo>
                <a:cubicBezTo>
                  <a:pt x="1023877" y="-12466"/>
                  <a:pt x="1225332" y="6405"/>
                  <a:pt x="1402078" y="0"/>
                </a:cubicBezTo>
                <a:cubicBezTo>
                  <a:pt x="1387409" y="93103"/>
                  <a:pt x="1397982" y="179344"/>
                  <a:pt x="1402078" y="338550"/>
                </a:cubicBezTo>
                <a:cubicBezTo>
                  <a:pt x="1213732" y="331142"/>
                  <a:pt x="1126212" y="334721"/>
                  <a:pt x="906677" y="338550"/>
                </a:cubicBezTo>
                <a:cubicBezTo>
                  <a:pt x="687142" y="342379"/>
                  <a:pt x="655065" y="332573"/>
                  <a:pt x="439318" y="338550"/>
                </a:cubicBezTo>
                <a:cubicBezTo>
                  <a:pt x="223571" y="344527"/>
                  <a:pt x="167628" y="331977"/>
                  <a:pt x="0" y="338550"/>
                </a:cubicBezTo>
                <a:cubicBezTo>
                  <a:pt x="-4680" y="192048"/>
                  <a:pt x="-8654" y="125019"/>
                  <a:pt x="0" y="0"/>
                </a:cubicBezTo>
                <a:close/>
              </a:path>
              <a:path w="1402078" h="338550" fill="none" extrusionOk="0">
                <a:moveTo>
                  <a:pt x="1439429" y="0"/>
                </a:moveTo>
                <a:cubicBezTo>
                  <a:pt x="1442742" y="108722"/>
                  <a:pt x="1443448" y="237730"/>
                  <a:pt x="1439429" y="338550"/>
                </a:cubicBezTo>
                <a:cubicBezTo>
                  <a:pt x="1434717" y="212933"/>
                  <a:pt x="1429740" y="93812"/>
                  <a:pt x="1439429" y="0"/>
                </a:cubicBezTo>
                <a:close/>
              </a:path>
              <a:path w="1402078" h="338550" fill="none" extrusionOk="0">
                <a:moveTo>
                  <a:pt x="1439429" y="236223"/>
                </a:moveTo>
                <a:cubicBezTo>
                  <a:pt x="1521734" y="279585"/>
                  <a:pt x="1560059" y="289669"/>
                  <a:pt x="1667491" y="332189"/>
                </a:cubicBezTo>
                <a:cubicBezTo>
                  <a:pt x="1812377" y="565471"/>
                  <a:pt x="1824084" y="613638"/>
                  <a:pt x="1982788" y="799487"/>
                </a:cubicBezTo>
                <a:cubicBezTo>
                  <a:pt x="2141492" y="985336"/>
                  <a:pt x="2203302" y="1088507"/>
                  <a:pt x="2327340" y="1310144"/>
                </a:cubicBezTo>
                <a:cubicBezTo>
                  <a:pt x="2451378" y="1531781"/>
                  <a:pt x="2561247" y="1646047"/>
                  <a:pt x="2642637" y="1777442"/>
                </a:cubicBezTo>
              </a:path>
              <a:path w="1402078" h="338550" fill="none" stroke="0" extrusionOk="0">
                <a:moveTo>
                  <a:pt x="1439429" y="0"/>
                </a:moveTo>
                <a:cubicBezTo>
                  <a:pt x="1446486" y="144439"/>
                  <a:pt x="1435106" y="244518"/>
                  <a:pt x="1439429" y="338550"/>
                </a:cubicBezTo>
                <a:cubicBezTo>
                  <a:pt x="1425247" y="269514"/>
                  <a:pt x="1446206" y="89183"/>
                  <a:pt x="1439429" y="0"/>
                </a:cubicBezTo>
                <a:close/>
              </a:path>
              <a:path w="1402078" h="338550" fill="none" stroke="0" extrusionOk="0">
                <a:moveTo>
                  <a:pt x="1439429" y="236223"/>
                </a:moveTo>
                <a:cubicBezTo>
                  <a:pt x="1524610" y="265506"/>
                  <a:pt x="1576507" y="293286"/>
                  <a:pt x="1667491" y="332189"/>
                </a:cubicBezTo>
                <a:cubicBezTo>
                  <a:pt x="1812018" y="590047"/>
                  <a:pt x="1915639" y="723197"/>
                  <a:pt x="2002291" y="828393"/>
                </a:cubicBezTo>
                <a:cubicBezTo>
                  <a:pt x="2088943" y="933589"/>
                  <a:pt x="2264863" y="1171875"/>
                  <a:pt x="2346843" y="1339049"/>
                </a:cubicBezTo>
                <a:cubicBezTo>
                  <a:pt x="2428823" y="1506223"/>
                  <a:pt x="2574262" y="1692489"/>
                  <a:pt x="2642637" y="1777442"/>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1222673187">
                  <a:prstGeom prst="accentCallout2">
                    <a:avLst>
                      <a:gd name="adj1" fmla="val 69775"/>
                      <a:gd name="adj2" fmla="val 102664"/>
                      <a:gd name="adj3" fmla="val 98121"/>
                      <a:gd name="adj4" fmla="val 118930"/>
                      <a:gd name="adj5" fmla="val 525016"/>
                      <a:gd name="adj6" fmla="val 188480"/>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Kindergarten</a:t>
            </a:r>
          </a:p>
        </p:txBody>
      </p:sp>
      <p:sp>
        <p:nvSpPr>
          <p:cNvPr id="32" name="Legende: mit gebogener Linie mit Akzentuierungsbalken 31">
            <a:extLst>
              <a:ext uri="{FF2B5EF4-FFF2-40B4-BE49-F238E27FC236}">
                <a16:creationId xmlns:a16="http://schemas.microsoft.com/office/drawing/2014/main" id="{817A8FE1-E4FF-4A5A-8AD2-7FD1BC07CD29}"/>
              </a:ext>
            </a:extLst>
          </p:cNvPr>
          <p:cNvSpPr/>
          <p:nvPr/>
        </p:nvSpPr>
        <p:spPr>
          <a:xfrm flipH="1">
            <a:off x="6401545" y="2252688"/>
            <a:ext cx="1654949" cy="338550"/>
          </a:xfrm>
          <a:custGeom>
            <a:avLst/>
            <a:gdLst>
              <a:gd name="connsiteX0" fmla="*/ 0 w 1654949"/>
              <a:gd name="connsiteY0" fmla="*/ 0 h 338550"/>
              <a:gd name="connsiteX1" fmla="*/ 502001 w 1654949"/>
              <a:gd name="connsiteY1" fmla="*/ 0 h 338550"/>
              <a:gd name="connsiteX2" fmla="*/ 1070200 w 1654949"/>
              <a:gd name="connsiteY2" fmla="*/ 0 h 338550"/>
              <a:gd name="connsiteX3" fmla="*/ 1654949 w 1654949"/>
              <a:gd name="connsiteY3" fmla="*/ 0 h 338550"/>
              <a:gd name="connsiteX4" fmla="*/ 1654949 w 1654949"/>
              <a:gd name="connsiteY4" fmla="*/ 338550 h 338550"/>
              <a:gd name="connsiteX5" fmla="*/ 1070200 w 1654949"/>
              <a:gd name="connsiteY5" fmla="*/ 338550 h 338550"/>
              <a:gd name="connsiteX6" fmla="*/ 502001 w 1654949"/>
              <a:gd name="connsiteY6" fmla="*/ 338550 h 338550"/>
              <a:gd name="connsiteX7" fmla="*/ 0 w 1654949"/>
              <a:gd name="connsiteY7" fmla="*/ 338550 h 338550"/>
              <a:gd name="connsiteX8" fmla="*/ 0 w 1654949"/>
              <a:gd name="connsiteY8" fmla="*/ 0 h 338550"/>
              <a:gd name="connsiteX0" fmla="*/ 1699037 w 1654949"/>
              <a:gd name="connsiteY0" fmla="*/ 0 h 338550"/>
              <a:gd name="connsiteX1" fmla="*/ 1699037 w 1654949"/>
              <a:gd name="connsiteY1" fmla="*/ 338550 h 338550"/>
              <a:gd name="connsiteX2" fmla="*/ 1699037 w 1654949"/>
              <a:gd name="connsiteY2" fmla="*/ 0 h 338550"/>
              <a:gd name="connsiteX0" fmla="*/ 1699037 w 1654949"/>
              <a:gd name="connsiteY0" fmla="*/ 236223 h 338550"/>
              <a:gd name="connsiteX1" fmla="*/ 1968231 w 1654949"/>
              <a:gd name="connsiteY1" fmla="*/ 332189 h 338550"/>
              <a:gd name="connsiteX2" fmla="*/ 2266133 w 1654949"/>
              <a:gd name="connsiteY2" fmla="*/ 722864 h 338550"/>
              <a:gd name="connsiteX3" fmla="*/ 2564036 w 1654949"/>
              <a:gd name="connsiteY3" fmla="*/ 1113539 h 338550"/>
              <a:gd name="connsiteX4" fmla="*/ 2950327 w 1654949"/>
              <a:gd name="connsiteY4" fmla="*/ 1620128 h 3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949" h="338550" stroke="0" extrusionOk="0">
                <a:moveTo>
                  <a:pt x="0" y="0"/>
                </a:moveTo>
                <a:cubicBezTo>
                  <a:pt x="140575" y="2179"/>
                  <a:pt x="301773" y="9953"/>
                  <a:pt x="502001" y="0"/>
                </a:cubicBezTo>
                <a:cubicBezTo>
                  <a:pt x="702229" y="-9953"/>
                  <a:pt x="933764" y="13635"/>
                  <a:pt x="1070200" y="0"/>
                </a:cubicBezTo>
                <a:cubicBezTo>
                  <a:pt x="1206636" y="-13635"/>
                  <a:pt x="1390232" y="-15839"/>
                  <a:pt x="1654949" y="0"/>
                </a:cubicBezTo>
                <a:cubicBezTo>
                  <a:pt x="1646512" y="92732"/>
                  <a:pt x="1670035" y="174974"/>
                  <a:pt x="1654949" y="338550"/>
                </a:cubicBezTo>
                <a:cubicBezTo>
                  <a:pt x="1400226" y="340061"/>
                  <a:pt x="1302149" y="313806"/>
                  <a:pt x="1070200" y="338550"/>
                </a:cubicBezTo>
                <a:cubicBezTo>
                  <a:pt x="838251" y="363294"/>
                  <a:pt x="689249" y="325490"/>
                  <a:pt x="502001" y="338550"/>
                </a:cubicBezTo>
                <a:cubicBezTo>
                  <a:pt x="314753" y="351610"/>
                  <a:pt x="214804" y="357599"/>
                  <a:pt x="0" y="338550"/>
                </a:cubicBezTo>
                <a:cubicBezTo>
                  <a:pt x="-2599" y="211151"/>
                  <a:pt x="-7779" y="125210"/>
                  <a:pt x="0" y="0"/>
                </a:cubicBezTo>
                <a:close/>
              </a:path>
              <a:path w="1654949" h="338550" fill="none" extrusionOk="0">
                <a:moveTo>
                  <a:pt x="1699037" y="0"/>
                </a:moveTo>
                <a:cubicBezTo>
                  <a:pt x="1706410" y="82933"/>
                  <a:pt x="1713279" y="188913"/>
                  <a:pt x="1699037" y="338550"/>
                </a:cubicBezTo>
                <a:cubicBezTo>
                  <a:pt x="1702031" y="207675"/>
                  <a:pt x="1702390" y="105312"/>
                  <a:pt x="1699037" y="0"/>
                </a:cubicBezTo>
                <a:close/>
              </a:path>
              <a:path w="1654949" h="338550" fill="none" extrusionOk="0">
                <a:moveTo>
                  <a:pt x="1699037" y="236223"/>
                </a:moveTo>
                <a:cubicBezTo>
                  <a:pt x="1754934" y="254899"/>
                  <a:pt x="1853802" y="294499"/>
                  <a:pt x="1968231" y="332189"/>
                </a:cubicBezTo>
                <a:cubicBezTo>
                  <a:pt x="2127224" y="509633"/>
                  <a:pt x="2110857" y="539663"/>
                  <a:pt x="2266133" y="722864"/>
                </a:cubicBezTo>
                <a:cubicBezTo>
                  <a:pt x="2421409" y="906064"/>
                  <a:pt x="2493029" y="1040454"/>
                  <a:pt x="2564036" y="1113539"/>
                </a:cubicBezTo>
                <a:cubicBezTo>
                  <a:pt x="2635043" y="1186624"/>
                  <a:pt x="2862502" y="1503840"/>
                  <a:pt x="2950327" y="1620128"/>
                </a:cubicBezTo>
              </a:path>
              <a:path w="1654949" h="338550" fill="none" stroke="0" extrusionOk="0">
                <a:moveTo>
                  <a:pt x="1699037" y="0"/>
                </a:moveTo>
                <a:cubicBezTo>
                  <a:pt x="1712240" y="150444"/>
                  <a:pt x="1699144" y="201780"/>
                  <a:pt x="1699037" y="338550"/>
                </a:cubicBezTo>
                <a:cubicBezTo>
                  <a:pt x="1714487" y="204254"/>
                  <a:pt x="1694080" y="120667"/>
                  <a:pt x="1699037" y="0"/>
                </a:cubicBezTo>
                <a:close/>
              </a:path>
              <a:path w="1654949" h="338550" fill="none" stroke="0" extrusionOk="0">
                <a:moveTo>
                  <a:pt x="1699037" y="236223"/>
                </a:moveTo>
                <a:cubicBezTo>
                  <a:pt x="1772846" y="255456"/>
                  <a:pt x="1845739" y="277009"/>
                  <a:pt x="1968231" y="332189"/>
                </a:cubicBezTo>
                <a:cubicBezTo>
                  <a:pt x="2084885" y="513528"/>
                  <a:pt x="2184897" y="604047"/>
                  <a:pt x="2266133" y="722864"/>
                </a:cubicBezTo>
                <a:cubicBezTo>
                  <a:pt x="2347369" y="841681"/>
                  <a:pt x="2489553" y="1034385"/>
                  <a:pt x="2593499" y="1152177"/>
                </a:cubicBezTo>
                <a:cubicBezTo>
                  <a:pt x="2697445" y="1269970"/>
                  <a:pt x="2851126" y="1489002"/>
                  <a:pt x="2950327" y="1620128"/>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1028288194">
                  <a:prstGeom prst="accentCallout2">
                    <a:avLst>
                      <a:gd name="adj1" fmla="val 69775"/>
                      <a:gd name="adj2" fmla="val 102664"/>
                      <a:gd name="adj3" fmla="val 98121"/>
                      <a:gd name="adj4" fmla="val 118930"/>
                      <a:gd name="adj5" fmla="val 478549"/>
                      <a:gd name="adj6" fmla="val 178273"/>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Klassen 1 bis 4</a:t>
            </a:r>
          </a:p>
        </p:txBody>
      </p:sp>
      <p:sp>
        <p:nvSpPr>
          <p:cNvPr id="33" name="Legende: mit gebogener Linie mit Akzentuierungsbalken 32">
            <a:extLst>
              <a:ext uri="{FF2B5EF4-FFF2-40B4-BE49-F238E27FC236}">
                <a16:creationId xmlns:a16="http://schemas.microsoft.com/office/drawing/2014/main" id="{CBC58955-0205-4900-99E5-FB7D6E17C1A4}"/>
              </a:ext>
            </a:extLst>
          </p:cNvPr>
          <p:cNvSpPr/>
          <p:nvPr/>
        </p:nvSpPr>
        <p:spPr>
          <a:xfrm flipH="1">
            <a:off x="6701425" y="2740035"/>
            <a:ext cx="2177104" cy="338550"/>
          </a:xfrm>
          <a:custGeom>
            <a:avLst/>
            <a:gdLst>
              <a:gd name="connsiteX0" fmla="*/ 0 w 2177104"/>
              <a:gd name="connsiteY0" fmla="*/ 0 h 338550"/>
              <a:gd name="connsiteX1" fmla="*/ 500734 w 2177104"/>
              <a:gd name="connsiteY1" fmla="*/ 0 h 338550"/>
              <a:gd name="connsiteX2" fmla="*/ 1001468 w 2177104"/>
              <a:gd name="connsiteY2" fmla="*/ 0 h 338550"/>
              <a:gd name="connsiteX3" fmla="*/ 1502202 w 2177104"/>
              <a:gd name="connsiteY3" fmla="*/ 0 h 338550"/>
              <a:gd name="connsiteX4" fmla="*/ 2177104 w 2177104"/>
              <a:gd name="connsiteY4" fmla="*/ 0 h 338550"/>
              <a:gd name="connsiteX5" fmla="*/ 2177104 w 2177104"/>
              <a:gd name="connsiteY5" fmla="*/ 338550 h 338550"/>
              <a:gd name="connsiteX6" fmla="*/ 1632828 w 2177104"/>
              <a:gd name="connsiteY6" fmla="*/ 338550 h 338550"/>
              <a:gd name="connsiteX7" fmla="*/ 1110323 w 2177104"/>
              <a:gd name="connsiteY7" fmla="*/ 338550 h 338550"/>
              <a:gd name="connsiteX8" fmla="*/ 544276 w 2177104"/>
              <a:gd name="connsiteY8" fmla="*/ 338550 h 338550"/>
              <a:gd name="connsiteX9" fmla="*/ 0 w 2177104"/>
              <a:gd name="connsiteY9" fmla="*/ 338550 h 338550"/>
              <a:gd name="connsiteX10" fmla="*/ 0 w 2177104"/>
              <a:gd name="connsiteY10" fmla="*/ 0 h 338550"/>
              <a:gd name="connsiteX0" fmla="*/ 2235102 w 2177104"/>
              <a:gd name="connsiteY0" fmla="*/ 0 h 338550"/>
              <a:gd name="connsiteX1" fmla="*/ 2235102 w 2177104"/>
              <a:gd name="connsiteY1" fmla="*/ 338550 h 338550"/>
              <a:gd name="connsiteX2" fmla="*/ 2235102 w 2177104"/>
              <a:gd name="connsiteY2" fmla="*/ 0 h 338550"/>
              <a:gd name="connsiteX0" fmla="*/ 2235102 w 2177104"/>
              <a:gd name="connsiteY0" fmla="*/ 236223 h 338550"/>
              <a:gd name="connsiteX1" fmla="*/ 2500731 w 2177104"/>
              <a:gd name="connsiteY1" fmla="*/ 381349 h 338550"/>
              <a:gd name="connsiteX2" fmla="*/ 2666519 w 2177104"/>
              <a:gd name="connsiteY2" fmla="*/ 911265 h 338550"/>
              <a:gd name="connsiteX3" fmla="*/ 2839074 w 2177104"/>
              <a:gd name="connsiteY3" fmla="*/ 1462810 h 338550"/>
            </a:gdLst>
            <a:ahLst/>
            <a:cxnLst>
              <a:cxn ang="0">
                <a:pos x="connsiteX0" y="connsiteY0"/>
              </a:cxn>
              <a:cxn ang="0">
                <a:pos x="connsiteX1" y="connsiteY1"/>
              </a:cxn>
              <a:cxn ang="0">
                <a:pos x="connsiteX2" y="connsiteY2"/>
              </a:cxn>
              <a:cxn ang="0">
                <a:pos x="connsiteX3" y="connsiteY3"/>
              </a:cxn>
            </a:cxnLst>
            <a:rect l="l" t="t" r="r" b="b"/>
            <a:pathLst>
              <a:path w="2177104" h="338550" stroke="0" extrusionOk="0">
                <a:moveTo>
                  <a:pt x="0" y="0"/>
                </a:moveTo>
                <a:cubicBezTo>
                  <a:pt x="174084" y="-15801"/>
                  <a:pt x="273381" y="16111"/>
                  <a:pt x="500734" y="0"/>
                </a:cubicBezTo>
                <a:cubicBezTo>
                  <a:pt x="728087" y="-16111"/>
                  <a:pt x="881453" y="3468"/>
                  <a:pt x="1001468" y="0"/>
                </a:cubicBezTo>
                <a:cubicBezTo>
                  <a:pt x="1121483" y="-3468"/>
                  <a:pt x="1390214" y="16713"/>
                  <a:pt x="1502202" y="0"/>
                </a:cubicBezTo>
                <a:cubicBezTo>
                  <a:pt x="1614190" y="-16713"/>
                  <a:pt x="1942770" y="-24796"/>
                  <a:pt x="2177104" y="0"/>
                </a:cubicBezTo>
                <a:cubicBezTo>
                  <a:pt x="2193265" y="103331"/>
                  <a:pt x="2182618" y="177696"/>
                  <a:pt x="2177104" y="338550"/>
                </a:cubicBezTo>
                <a:cubicBezTo>
                  <a:pt x="1958753" y="345534"/>
                  <a:pt x="1898445" y="362446"/>
                  <a:pt x="1632828" y="338550"/>
                </a:cubicBezTo>
                <a:cubicBezTo>
                  <a:pt x="1367211" y="314654"/>
                  <a:pt x="1331326" y="321244"/>
                  <a:pt x="1110323" y="338550"/>
                </a:cubicBezTo>
                <a:cubicBezTo>
                  <a:pt x="889320" y="355856"/>
                  <a:pt x="685467" y="323928"/>
                  <a:pt x="544276" y="338550"/>
                </a:cubicBezTo>
                <a:cubicBezTo>
                  <a:pt x="403085" y="353172"/>
                  <a:pt x="230795" y="343130"/>
                  <a:pt x="0" y="338550"/>
                </a:cubicBezTo>
                <a:cubicBezTo>
                  <a:pt x="-9149" y="192690"/>
                  <a:pt x="-10594" y="123488"/>
                  <a:pt x="0" y="0"/>
                </a:cubicBezTo>
                <a:close/>
              </a:path>
              <a:path w="2177104" h="338550" fill="none" extrusionOk="0">
                <a:moveTo>
                  <a:pt x="2235102" y="0"/>
                </a:moveTo>
                <a:cubicBezTo>
                  <a:pt x="2225895" y="157861"/>
                  <a:pt x="2245742" y="175512"/>
                  <a:pt x="2235102" y="338550"/>
                </a:cubicBezTo>
                <a:cubicBezTo>
                  <a:pt x="2225808" y="224005"/>
                  <a:pt x="2236234" y="104167"/>
                  <a:pt x="2235102" y="0"/>
                </a:cubicBezTo>
                <a:close/>
              </a:path>
              <a:path w="2177104" h="338550" fill="none" extrusionOk="0">
                <a:moveTo>
                  <a:pt x="2235102" y="236223"/>
                </a:moveTo>
                <a:cubicBezTo>
                  <a:pt x="2299193" y="264405"/>
                  <a:pt x="2425462" y="346003"/>
                  <a:pt x="2500731" y="381349"/>
                </a:cubicBezTo>
                <a:cubicBezTo>
                  <a:pt x="2564383" y="631253"/>
                  <a:pt x="2608564" y="641014"/>
                  <a:pt x="2666519" y="911265"/>
                </a:cubicBezTo>
                <a:cubicBezTo>
                  <a:pt x="2724474" y="1181516"/>
                  <a:pt x="2777875" y="1359805"/>
                  <a:pt x="2839074" y="1462810"/>
                </a:cubicBezTo>
              </a:path>
              <a:path w="2177104" h="338550" fill="none" stroke="0" extrusionOk="0">
                <a:moveTo>
                  <a:pt x="2235102" y="0"/>
                </a:moveTo>
                <a:cubicBezTo>
                  <a:pt x="2232255" y="119582"/>
                  <a:pt x="2234568" y="260775"/>
                  <a:pt x="2235102" y="338550"/>
                </a:cubicBezTo>
                <a:cubicBezTo>
                  <a:pt x="2247778" y="183157"/>
                  <a:pt x="2251505" y="111237"/>
                  <a:pt x="2235102" y="0"/>
                </a:cubicBezTo>
                <a:close/>
              </a:path>
              <a:path w="2177104" h="338550" fill="none" stroke="0" extrusionOk="0">
                <a:moveTo>
                  <a:pt x="2235102" y="236223"/>
                </a:moveTo>
                <a:cubicBezTo>
                  <a:pt x="2344577" y="302873"/>
                  <a:pt x="2381775" y="313089"/>
                  <a:pt x="2500731" y="381349"/>
                </a:cubicBezTo>
                <a:cubicBezTo>
                  <a:pt x="2562547" y="609275"/>
                  <a:pt x="2646631" y="764855"/>
                  <a:pt x="2659752" y="889636"/>
                </a:cubicBezTo>
                <a:cubicBezTo>
                  <a:pt x="2672873" y="1014417"/>
                  <a:pt x="2799618" y="1287372"/>
                  <a:pt x="2839074" y="1462810"/>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1590019903">
                  <a:prstGeom prst="accentCallout2">
                    <a:avLst>
                      <a:gd name="adj1" fmla="val 69775"/>
                      <a:gd name="adj2" fmla="val 102664"/>
                      <a:gd name="adj3" fmla="val 112642"/>
                      <a:gd name="adj4" fmla="val 114865"/>
                      <a:gd name="adj5" fmla="val 432081"/>
                      <a:gd name="adj6" fmla="val 130406"/>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Küche &amp; Speiseraum</a:t>
            </a:r>
          </a:p>
        </p:txBody>
      </p:sp>
      <p:sp>
        <p:nvSpPr>
          <p:cNvPr id="34" name="Legende: mit gebogener Linie mit Akzentuierungsbalken 33">
            <a:extLst>
              <a:ext uri="{FF2B5EF4-FFF2-40B4-BE49-F238E27FC236}">
                <a16:creationId xmlns:a16="http://schemas.microsoft.com/office/drawing/2014/main" id="{22927953-4FCE-4BF7-ADCA-450A937E2900}"/>
              </a:ext>
            </a:extLst>
          </p:cNvPr>
          <p:cNvSpPr/>
          <p:nvPr/>
        </p:nvSpPr>
        <p:spPr>
          <a:xfrm flipH="1">
            <a:off x="7102740" y="5855109"/>
            <a:ext cx="1760998" cy="830993"/>
          </a:xfrm>
          <a:custGeom>
            <a:avLst/>
            <a:gdLst>
              <a:gd name="connsiteX0" fmla="*/ 0 w 1760998"/>
              <a:gd name="connsiteY0" fmla="*/ 0 h 830993"/>
              <a:gd name="connsiteX1" fmla="*/ 604609 w 1760998"/>
              <a:gd name="connsiteY1" fmla="*/ 0 h 830993"/>
              <a:gd name="connsiteX2" fmla="*/ 1156389 w 1760998"/>
              <a:gd name="connsiteY2" fmla="*/ 0 h 830993"/>
              <a:gd name="connsiteX3" fmla="*/ 1760998 w 1760998"/>
              <a:gd name="connsiteY3" fmla="*/ 0 h 830993"/>
              <a:gd name="connsiteX4" fmla="*/ 1760998 w 1760998"/>
              <a:gd name="connsiteY4" fmla="*/ 390567 h 830993"/>
              <a:gd name="connsiteX5" fmla="*/ 1760998 w 1760998"/>
              <a:gd name="connsiteY5" fmla="*/ 830993 h 830993"/>
              <a:gd name="connsiteX6" fmla="*/ 1209219 w 1760998"/>
              <a:gd name="connsiteY6" fmla="*/ 830993 h 830993"/>
              <a:gd name="connsiteX7" fmla="*/ 639829 w 1760998"/>
              <a:gd name="connsiteY7" fmla="*/ 830993 h 830993"/>
              <a:gd name="connsiteX8" fmla="*/ 0 w 1760998"/>
              <a:gd name="connsiteY8" fmla="*/ 830993 h 830993"/>
              <a:gd name="connsiteX9" fmla="*/ 0 w 1760998"/>
              <a:gd name="connsiteY9" fmla="*/ 432116 h 830993"/>
              <a:gd name="connsiteX10" fmla="*/ 0 w 1760998"/>
              <a:gd name="connsiteY10" fmla="*/ 0 h 830993"/>
              <a:gd name="connsiteX0" fmla="*/ 1807911 w 1760998"/>
              <a:gd name="connsiteY0" fmla="*/ 0 h 830993"/>
              <a:gd name="connsiteX1" fmla="*/ 1807911 w 1760998"/>
              <a:gd name="connsiteY1" fmla="*/ 398877 h 830993"/>
              <a:gd name="connsiteX2" fmla="*/ 1807911 w 1760998"/>
              <a:gd name="connsiteY2" fmla="*/ 830993 h 830993"/>
              <a:gd name="connsiteX3" fmla="*/ 1807911 w 1760998"/>
              <a:gd name="connsiteY3" fmla="*/ 407187 h 830993"/>
              <a:gd name="connsiteX4" fmla="*/ 1807911 w 1760998"/>
              <a:gd name="connsiteY4" fmla="*/ 0 h 830993"/>
              <a:gd name="connsiteX0" fmla="*/ 1807911 w 1760998"/>
              <a:gd name="connsiteY0" fmla="*/ 579825 h 830993"/>
              <a:gd name="connsiteX1" fmla="*/ 2196563 w 1760998"/>
              <a:gd name="connsiteY1" fmla="*/ 250470 h 830993"/>
              <a:gd name="connsiteX2" fmla="*/ 2450396 w 1760998"/>
              <a:gd name="connsiteY2" fmla="*/ -372742 h 830993"/>
              <a:gd name="connsiteX3" fmla="*/ 2694274 w 1760998"/>
              <a:gd name="connsiteY3" fmla="*/ -971514 h 830993"/>
            </a:gdLst>
            <a:ahLst/>
            <a:cxnLst>
              <a:cxn ang="0">
                <a:pos x="connsiteX0" y="connsiteY0"/>
              </a:cxn>
              <a:cxn ang="0">
                <a:pos x="connsiteX1" y="connsiteY1"/>
              </a:cxn>
              <a:cxn ang="0">
                <a:pos x="connsiteX2" y="connsiteY2"/>
              </a:cxn>
              <a:cxn ang="0">
                <a:pos x="connsiteX3" y="connsiteY3"/>
              </a:cxn>
            </a:cxnLst>
            <a:rect l="l" t="t" r="r" b="b"/>
            <a:pathLst>
              <a:path w="1760998" h="830993" stroke="0" extrusionOk="0">
                <a:moveTo>
                  <a:pt x="0" y="0"/>
                </a:moveTo>
                <a:cubicBezTo>
                  <a:pt x="280456" y="-14914"/>
                  <a:pt x="330055" y="5641"/>
                  <a:pt x="604609" y="0"/>
                </a:cubicBezTo>
                <a:cubicBezTo>
                  <a:pt x="879163" y="-5641"/>
                  <a:pt x="989049" y="13174"/>
                  <a:pt x="1156389" y="0"/>
                </a:cubicBezTo>
                <a:cubicBezTo>
                  <a:pt x="1323729" y="-13174"/>
                  <a:pt x="1606528" y="17702"/>
                  <a:pt x="1760998" y="0"/>
                </a:cubicBezTo>
                <a:cubicBezTo>
                  <a:pt x="1756746" y="150356"/>
                  <a:pt x="1760986" y="205994"/>
                  <a:pt x="1760998" y="390567"/>
                </a:cubicBezTo>
                <a:cubicBezTo>
                  <a:pt x="1761010" y="575140"/>
                  <a:pt x="1745284" y="720854"/>
                  <a:pt x="1760998" y="830993"/>
                </a:cubicBezTo>
                <a:cubicBezTo>
                  <a:pt x="1512209" y="837984"/>
                  <a:pt x="1427559" y="824871"/>
                  <a:pt x="1209219" y="830993"/>
                </a:cubicBezTo>
                <a:cubicBezTo>
                  <a:pt x="990879" y="837115"/>
                  <a:pt x="796008" y="834181"/>
                  <a:pt x="639829" y="830993"/>
                </a:cubicBezTo>
                <a:cubicBezTo>
                  <a:pt x="483650" y="827806"/>
                  <a:pt x="273249" y="806842"/>
                  <a:pt x="0" y="830993"/>
                </a:cubicBezTo>
                <a:cubicBezTo>
                  <a:pt x="10796" y="708538"/>
                  <a:pt x="-5727" y="540989"/>
                  <a:pt x="0" y="432116"/>
                </a:cubicBezTo>
                <a:cubicBezTo>
                  <a:pt x="5727" y="323243"/>
                  <a:pt x="-20112" y="183183"/>
                  <a:pt x="0" y="0"/>
                </a:cubicBezTo>
                <a:close/>
              </a:path>
              <a:path w="1760998" h="830993" fill="none" extrusionOk="0">
                <a:moveTo>
                  <a:pt x="1807911" y="0"/>
                </a:moveTo>
                <a:cubicBezTo>
                  <a:pt x="1819232" y="138491"/>
                  <a:pt x="1791205" y="265425"/>
                  <a:pt x="1807911" y="398877"/>
                </a:cubicBezTo>
                <a:cubicBezTo>
                  <a:pt x="1824617" y="532329"/>
                  <a:pt x="1822829" y="715728"/>
                  <a:pt x="1807911" y="830993"/>
                </a:cubicBezTo>
                <a:cubicBezTo>
                  <a:pt x="1826480" y="700859"/>
                  <a:pt x="1811328" y="579414"/>
                  <a:pt x="1807911" y="407187"/>
                </a:cubicBezTo>
                <a:cubicBezTo>
                  <a:pt x="1804494" y="234960"/>
                  <a:pt x="1824012" y="135352"/>
                  <a:pt x="1807911" y="0"/>
                </a:cubicBezTo>
                <a:close/>
              </a:path>
              <a:path w="1760998" h="830993" fill="none" extrusionOk="0">
                <a:moveTo>
                  <a:pt x="1807911" y="579825"/>
                </a:moveTo>
                <a:cubicBezTo>
                  <a:pt x="1992353" y="440983"/>
                  <a:pt x="2003565" y="385928"/>
                  <a:pt x="2196563" y="250470"/>
                </a:cubicBezTo>
                <a:cubicBezTo>
                  <a:pt x="2263790" y="119554"/>
                  <a:pt x="2387685" y="-140925"/>
                  <a:pt x="2450396" y="-372742"/>
                </a:cubicBezTo>
                <a:cubicBezTo>
                  <a:pt x="2513107" y="-604559"/>
                  <a:pt x="2605082" y="-806869"/>
                  <a:pt x="2694274" y="-971514"/>
                </a:cubicBezTo>
              </a:path>
              <a:path w="1760998" h="830993" fill="none" stroke="0" extrusionOk="0">
                <a:moveTo>
                  <a:pt x="1807911" y="0"/>
                </a:moveTo>
                <a:cubicBezTo>
                  <a:pt x="1816612" y="201745"/>
                  <a:pt x="1809805" y="309931"/>
                  <a:pt x="1807911" y="407187"/>
                </a:cubicBezTo>
                <a:cubicBezTo>
                  <a:pt x="1806017" y="504443"/>
                  <a:pt x="1795322" y="723620"/>
                  <a:pt x="1807911" y="830993"/>
                </a:cubicBezTo>
                <a:cubicBezTo>
                  <a:pt x="1817746" y="628565"/>
                  <a:pt x="1790168" y="523226"/>
                  <a:pt x="1807911" y="407187"/>
                </a:cubicBezTo>
                <a:cubicBezTo>
                  <a:pt x="1825654" y="291148"/>
                  <a:pt x="1788900" y="84022"/>
                  <a:pt x="1807911" y="0"/>
                </a:cubicBezTo>
                <a:close/>
              </a:path>
              <a:path w="1760998" h="830993" fill="none" stroke="0" extrusionOk="0">
                <a:moveTo>
                  <a:pt x="1807911" y="579825"/>
                </a:moveTo>
                <a:cubicBezTo>
                  <a:pt x="2004203" y="422439"/>
                  <a:pt x="2066053" y="375920"/>
                  <a:pt x="2196563" y="250470"/>
                </a:cubicBezTo>
                <a:cubicBezTo>
                  <a:pt x="2337693" y="-35754"/>
                  <a:pt x="2374893" y="-192606"/>
                  <a:pt x="2440441" y="-348302"/>
                </a:cubicBezTo>
                <a:cubicBezTo>
                  <a:pt x="2505989" y="-503998"/>
                  <a:pt x="2549993" y="-692302"/>
                  <a:pt x="2694274" y="-971514"/>
                </a:cubicBezTo>
              </a:path>
            </a:pathLst>
          </a:custGeom>
          <a:solidFill>
            <a:srgbClr val="FFD575"/>
          </a:solidFill>
          <a:ln w="25400" cap="flat">
            <a:solidFill>
              <a:srgbClr val="FFD200"/>
            </a:solidFill>
            <a:prstDash val="solid"/>
            <a:round/>
            <a:tailEnd type="oval"/>
            <a:extLst>
              <a:ext uri="{C807C97D-BFC1-408E-A445-0C87EB9F89A2}">
                <ask:lineSketchStyleProps xmlns:ask="http://schemas.microsoft.com/office/drawing/2018/sketchyshapes" sd="2809303837">
                  <a:prstGeom prst="accentCallout2">
                    <a:avLst>
                      <a:gd name="adj1" fmla="val 69775"/>
                      <a:gd name="adj2" fmla="val 102664"/>
                      <a:gd name="adj3" fmla="val 30141"/>
                      <a:gd name="adj4" fmla="val 124734"/>
                      <a:gd name="adj5" fmla="val -116910"/>
                      <a:gd name="adj6" fmla="val 152997"/>
                    </a:avLst>
                  </a:prstGeom>
                  <ask:type>
                    <ask:lineSketchFreehand/>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de-DE" sz="1600" dirty="0">
                <a:latin typeface="Lucida Sans" panose="020B0602030504020204" pitchFamily="34" charset="0"/>
              </a:rPr>
              <a:t>Büro, Lager,</a:t>
            </a:r>
            <a:br>
              <a:rPr lang="de-DE" sz="1600" dirty="0">
                <a:latin typeface="Lucida Sans" panose="020B0602030504020204" pitchFamily="34" charset="0"/>
              </a:rPr>
            </a:br>
            <a:r>
              <a:rPr lang="de-DE" sz="1600" dirty="0">
                <a:latin typeface="Lucida Sans" panose="020B0602030504020204" pitchFamily="34" charset="0"/>
              </a:rPr>
              <a:t>Computerraum,</a:t>
            </a:r>
            <a:br>
              <a:rPr lang="de-DE" sz="1600" dirty="0">
                <a:latin typeface="Lucida Sans" panose="020B0602030504020204" pitchFamily="34" charset="0"/>
              </a:rPr>
            </a:br>
            <a:r>
              <a:rPr lang="de-DE" sz="1600" dirty="0">
                <a:latin typeface="Lucida Sans" panose="020B0602030504020204" pitchFamily="34" charset="0"/>
              </a:rPr>
              <a:t>Bibliothek</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G_6551.jpeg" descr="IMG_6551.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717" y="17106"/>
            <a:ext cx="9122433" cy="5462861"/>
          </a:xfrm>
          <a:prstGeom prst="rect">
            <a:avLst/>
          </a:prstGeom>
          <a:ln w="12700">
            <a:miter lim="400000"/>
          </a:ln>
        </p:spPr>
      </p:pic>
      <p:sp>
        <p:nvSpPr>
          <p:cNvPr id="5" name="Textfeld 4">
            <a:extLst>
              <a:ext uri="{FF2B5EF4-FFF2-40B4-BE49-F238E27FC236}">
                <a16:creationId xmlns:a16="http://schemas.microsoft.com/office/drawing/2014/main" id="{7DE3A57B-0CC1-4E77-B3D6-3A2377655C19}"/>
              </a:ext>
            </a:extLst>
          </p:cNvPr>
          <p:cNvSpPr txBox="1"/>
          <p:nvPr/>
        </p:nvSpPr>
        <p:spPr>
          <a:xfrm>
            <a:off x="0" y="5479965"/>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Dezember 2023</a:t>
            </a:r>
          </a:p>
          <a:p>
            <a:pPr algn="ctr"/>
            <a:r>
              <a:rPr lang="de-DE" sz="2000" dirty="0">
                <a:latin typeface="Lucida Sans" panose="020B0602030504020204" pitchFamily="34" charset="0"/>
              </a:rPr>
              <a:t>Die 8. Klasse der Grundschule von </a:t>
            </a:r>
            <a:r>
              <a:rPr lang="de-DE" sz="2000" dirty="0" err="1">
                <a:latin typeface="Lucida Sans" panose="020B0602030504020204" pitchFamily="34" charset="0"/>
              </a:rPr>
              <a:t>Sheryl’s</a:t>
            </a:r>
            <a:r>
              <a:rPr lang="de-DE" sz="2000" dirty="0">
                <a:latin typeface="Lucida Sans" panose="020B0602030504020204" pitchFamily="34" charset="0"/>
              </a:rPr>
              <a:t> erreichte bei den staatlichen Abschlussprüfungen die besten Ergebnisse in der Region und belegte Platz 3 aller ca. 250 Schulen im Bundesland!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2389240"/>
            <a:ext cx="8229600" cy="4468761"/>
          </a:xfrm>
        </p:spPr>
        <p:txBody>
          <a:bodyPr>
            <a:noAutofit/>
          </a:bodyPr>
          <a:lstStyle/>
          <a:p>
            <a:pPr>
              <a:lnSpc>
                <a:spcPct val="130000"/>
              </a:lnSpc>
              <a:spcBef>
                <a:spcPts val="0"/>
              </a:spcBef>
              <a:buFont typeface="Wingdings" panose="05000000000000000000" pitchFamily="2" charset="2"/>
              <a:buChar char="è"/>
            </a:pPr>
            <a:r>
              <a:rPr lang="de-DE" sz="2400" b="1" dirty="0">
                <a:solidFill>
                  <a:schemeClr val="tx1"/>
                </a:solidFill>
                <a:latin typeface="Lucida Sans" panose="020B0602030504020204" pitchFamily="34" charset="0"/>
              </a:rPr>
              <a:t> Was macht der Förderverein Afridunga?</a:t>
            </a:r>
          </a:p>
          <a:p>
            <a:pPr marL="457200" lvl="1" indent="0">
              <a:spcBef>
                <a:spcPts val="0"/>
              </a:spcBef>
              <a:buNone/>
            </a:pPr>
            <a:r>
              <a:rPr lang="de-DE" sz="2000" dirty="0">
                <a:solidFill>
                  <a:schemeClr val="tx1"/>
                </a:solidFill>
                <a:latin typeface="Lucida Sans" panose="020B0602030504020204" pitchFamily="34" charset="0"/>
              </a:rPr>
              <a:t>Baumaßnahmen, Kosten, Vereinsaktionen</a:t>
            </a:r>
          </a:p>
          <a:p>
            <a:pPr>
              <a:lnSpc>
                <a:spcPct val="130000"/>
              </a:lnSpc>
              <a:spcBef>
                <a:spcPts val="0"/>
              </a:spcBef>
              <a:buFont typeface="Wingdings" panose="05000000000000000000" pitchFamily="2" charset="2"/>
              <a:buChar char="è"/>
            </a:pPr>
            <a:r>
              <a:rPr lang="de-DE" sz="2400" b="1" dirty="0">
                <a:solidFill>
                  <a:schemeClr val="tx1"/>
                </a:solidFill>
                <a:latin typeface="Lucida Sans" panose="020B0602030504020204" pitchFamily="34" charset="0"/>
              </a:rPr>
              <a:t> Was macht das </a:t>
            </a:r>
            <a:r>
              <a:rPr lang="de-DE" sz="2400" b="1" dirty="0" err="1">
                <a:solidFill>
                  <a:schemeClr val="tx1"/>
                </a:solidFill>
                <a:latin typeface="Lucida Sans" panose="020B0602030504020204" pitchFamily="34" charset="0"/>
              </a:rPr>
              <a:t>Sheryl‘s</a:t>
            </a:r>
            <a:r>
              <a:rPr lang="de-DE" sz="2400" b="1" dirty="0">
                <a:solidFill>
                  <a:schemeClr val="tx1"/>
                </a:solidFill>
                <a:latin typeface="Lucida Sans" panose="020B0602030504020204" pitchFamily="34" charset="0"/>
              </a:rPr>
              <a:t> Waisenhaus?</a:t>
            </a:r>
          </a:p>
          <a:p>
            <a:pPr marL="457200" lvl="1" indent="0">
              <a:spcBef>
                <a:spcPts val="0"/>
              </a:spcBef>
              <a:buNone/>
            </a:pPr>
            <a:r>
              <a:rPr lang="de-DE" sz="2000" dirty="0">
                <a:solidFill>
                  <a:schemeClr val="tx1"/>
                </a:solidFill>
                <a:latin typeface="Lucida Sans" panose="020B0602030504020204" pitchFamily="34" charset="0"/>
              </a:rPr>
              <a:t>Gründung und gesellschaftlicher Hintergrund</a:t>
            </a:r>
          </a:p>
          <a:p>
            <a:pPr>
              <a:lnSpc>
                <a:spcPct val="130000"/>
              </a:lnSpc>
              <a:spcBef>
                <a:spcPts val="0"/>
              </a:spcBef>
              <a:buFont typeface="Wingdings" panose="05000000000000000000" pitchFamily="2" charset="2"/>
              <a:buChar char="è"/>
            </a:pPr>
            <a:r>
              <a:rPr lang="de-DE" sz="2400" b="1" dirty="0">
                <a:solidFill>
                  <a:schemeClr val="tx1"/>
                </a:solidFill>
                <a:latin typeface="Lucida Sans" panose="020B0602030504020204" pitchFamily="34" charset="0"/>
              </a:rPr>
              <a:t> Wie leben die Kinder am Viktoriasee?</a:t>
            </a:r>
          </a:p>
          <a:p>
            <a:pPr marL="457200" lvl="1" indent="0">
              <a:spcBef>
                <a:spcPts val="0"/>
              </a:spcBef>
              <a:buNone/>
            </a:pPr>
            <a:r>
              <a:rPr lang="de-DE" sz="2000" dirty="0">
                <a:solidFill>
                  <a:schemeClr val="tx1"/>
                </a:solidFill>
                <a:latin typeface="Lucida Sans" panose="020B0602030504020204" pitchFamily="34" charset="0"/>
              </a:rPr>
              <a:t>Aktivitäten</a:t>
            </a:r>
          </a:p>
          <a:p>
            <a:pPr>
              <a:lnSpc>
                <a:spcPct val="130000"/>
              </a:lnSpc>
              <a:spcBef>
                <a:spcPts val="0"/>
              </a:spcBef>
              <a:buFont typeface="Wingdings" panose="05000000000000000000" pitchFamily="2" charset="2"/>
              <a:buChar char="è"/>
            </a:pPr>
            <a:r>
              <a:rPr lang="de-DE" sz="2400" b="1" dirty="0">
                <a:solidFill>
                  <a:schemeClr val="tx1"/>
                </a:solidFill>
                <a:latin typeface="Lucida Sans" panose="020B0602030504020204" pitchFamily="34" charset="0"/>
              </a:rPr>
              <a:t> Wie lernen die Kinder am Viktoriasee?</a:t>
            </a:r>
          </a:p>
          <a:p>
            <a:pPr marL="457200" lvl="1" indent="0">
              <a:spcBef>
                <a:spcPts val="0"/>
              </a:spcBef>
              <a:buNone/>
            </a:pPr>
            <a:r>
              <a:rPr lang="de-DE" sz="2000" dirty="0">
                <a:solidFill>
                  <a:schemeClr val="tx1"/>
                </a:solidFill>
                <a:latin typeface="Lucida Sans" panose="020B0602030504020204" pitchFamily="34" charset="0"/>
              </a:rPr>
              <a:t>Bildungsschwerpunkte – Exkurs Schulsystem</a:t>
            </a:r>
          </a:p>
          <a:p>
            <a:pPr>
              <a:lnSpc>
                <a:spcPct val="130000"/>
              </a:lnSpc>
              <a:spcBef>
                <a:spcPts val="0"/>
              </a:spcBef>
              <a:buFont typeface="Wingdings" panose="05000000000000000000" pitchFamily="2" charset="2"/>
              <a:buChar char="è"/>
            </a:pPr>
            <a:r>
              <a:rPr lang="de-DE" sz="2400" b="1" dirty="0">
                <a:solidFill>
                  <a:schemeClr val="tx1"/>
                </a:solidFill>
                <a:latin typeface="Lucida Sans" panose="020B0602030504020204" pitchFamily="34" charset="0"/>
              </a:rPr>
              <a:t> Wie sieht die Zukunft aus?</a:t>
            </a:r>
          </a:p>
          <a:p>
            <a:pPr marL="457200" lvl="1" indent="0">
              <a:spcBef>
                <a:spcPts val="0"/>
              </a:spcBef>
              <a:buNone/>
            </a:pPr>
            <a:r>
              <a:rPr lang="de-DE" sz="2000" dirty="0">
                <a:solidFill>
                  <a:schemeClr val="tx1"/>
                </a:solidFill>
                <a:latin typeface="Lucida Sans" panose="020B0602030504020204" pitchFamily="34" charset="0"/>
              </a:rPr>
              <a:t>Berufschancen für die Kinder</a:t>
            </a:r>
          </a:p>
          <a:p>
            <a:pPr marL="457200" lvl="1" indent="0">
              <a:spcBef>
                <a:spcPts val="0"/>
              </a:spcBef>
              <a:buNone/>
            </a:pPr>
            <a:r>
              <a:rPr lang="de-DE" sz="2000" dirty="0">
                <a:solidFill>
                  <a:schemeClr val="tx1"/>
                </a:solidFill>
                <a:latin typeface="Lucida Sans" panose="020B0602030504020204" pitchFamily="34" charset="0"/>
              </a:rPr>
              <a:t>Pläne von Afridunga</a:t>
            </a:r>
          </a:p>
        </p:txBody>
      </p:sp>
      <p:grpSp>
        <p:nvGrpSpPr>
          <p:cNvPr id="15" name="Gruppieren 14">
            <a:extLst>
              <a:ext uri="{FF2B5EF4-FFF2-40B4-BE49-F238E27FC236}">
                <a16:creationId xmlns:a16="http://schemas.microsoft.com/office/drawing/2014/main" id="{C6A438A2-DA77-4FDA-8B7D-CEB8F006C855}"/>
              </a:ext>
            </a:extLst>
          </p:cNvPr>
          <p:cNvGrpSpPr/>
          <p:nvPr/>
        </p:nvGrpSpPr>
        <p:grpSpPr>
          <a:xfrm>
            <a:off x="639675" y="256843"/>
            <a:ext cx="7864653" cy="1220788"/>
            <a:chOff x="639673" y="256843"/>
            <a:chExt cx="7864653" cy="1220788"/>
          </a:xfrm>
        </p:grpSpPr>
        <p:pic>
          <p:nvPicPr>
            <p:cNvPr id="9" name="Picture 6" descr="Picture 6">
              <a:extLst>
                <a:ext uri="{FF2B5EF4-FFF2-40B4-BE49-F238E27FC236}">
                  <a16:creationId xmlns:a16="http://schemas.microsoft.com/office/drawing/2014/main" id="{D1C0F5E9-7C10-4937-BAB5-880E3FC0620A}"/>
                </a:ext>
              </a:extLst>
            </p:cNvPr>
            <p:cNvPicPr>
              <a:picLocks noChangeAspect="1"/>
            </p:cNvPicPr>
            <p:nvPr/>
          </p:nvPicPr>
          <p:blipFill>
            <a:blip r:embed="rId3"/>
            <a:stretch>
              <a:fillRect/>
            </a:stretch>
          </p:blipFill>
          <p:spPr>
            <a:xfrm>
              <a:off x="639673" y="256843"/>
              <a:ext cx="1600201" cy="1220788"/>
            </a:xfrm>
            <a:prstGeom prst="rect">
              <a:avLst/>
            </a:prstGeom>
            <a:ln w="12700">
              <a:miter lim="400000"/>
            </a:ln>
          </p:spPr>
        </p:pic>
        <p:sp>
          <p:nvSpPr>
            <p:cNvPr id="10" name="Text Box 5">
              <a:extLst>
                <a:ext uri="{FF2B5EF4-FFF2-40B4-BE49-F238E27FC236}">
                  <a16:creationId xmlns:a16="http://schemas.microsoft.com/office/drawing/2014/main" id="{1D3D3DAD-422D-4170-B131-581EE07EDED1}"/>
                </a:ext>
              </a:extLst>
            </p:cNvPr>
            <p:cNvSpPr txBox="1"/>
            <p:nvPr/>
          </p:nvSpPr>
          <p:spPr>
            <a:xfrm>
              <a:off x="2479183" y="551768"/>
              <a:ext cx="6025143"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300" b="1">
                  <a:latin typeface="Comic Sans MS"/>
                  <a:ea typeface="Comic Sans MS"/>
                  <a:cs typeface="Comic Sans MS"/>
                  <a:sym typeface="Comic Sans MS"/>
                </a:defRPr>
              </a:lvl1pPr>
            </a:lstStyle>
            <a:p>
              <a:r>
                <a:rPr dirty="0" err="1"/>
                <a:t>Förderverein</a:t>
              </a:r>
              <a:r>
                <a:rPr dirty="0"/>
                <a:t> Afridunga </a:t>
              </a:r>
              <a:r>
                <a:rPr dirty="0" err="1"/>
                <a:t>e.V.</a:t>
              </a:r>
              <a:r>
                <a:rPr dirty="0"/>
                <a:t> </a:t>
              </a:r>
            </a:p>
          </p:txBody>
        </p:sp>
      </p:grpSp>
      <p:grpSp>
        <p:nvGrpSpPr>
          <p:cNvPr id="14" name="Gruppieren 13">
            <a:extLst>
              <a:ext uri="{FF2B5EF4-FFF2-40B4-BE49-F238E27FC236}">
                <a16:creationId xmlns:a16="http://schemas.microsoft.com/office/drawing/2014/main" id="{A38CD38A-2A76-4FEE-A0B1-D2131BE7BF9E}"/>
              </a:ext>
            </a:extLst>
          </p:cNvPr>
          <p:cNvGrpSpPr/>
          <p:nvPr/>
        </p:nvGrpSpPr>
        <p:grpSpPr>
          <a:xfrm>
            <a:off x="7259599" y="6180221"/>
            <a:ext cx="1792812" cy="622311"/>
            <a:chOff x="7259599" y="6180219"/>
            <a:chExt cx="1792812" cy="622311"/>
          </a:xfrm>
        </p:grpSpPr>
        <p:pic>
          <p:nvPicPr>
            <p:cNvPr id="12" name="Grafik 11">
              <a:extLst>
                <a:ext uri="{FF2B5EF4-FFF2-40B4-BE49-F238E27FC236}">
                  <a16:creationId xmlns:a16="http://schemas.microsoft.com/office/drawing/2014/main" id="{99454F91-DB2D-4C00-BA0E-4B2C334F81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350" y="6266437"/>
              <a:ext cx="895061" cy="449877"/>
            </a:xfrm>
            <a:prstGeom prst="rect">
              <a:avLst/>
            </a:prstGeom>
          </p:spPr>
        </p:pic>
        <p:pic>
          <p:nvPicPr>
            <p:cNvPr id="13" name="Picture 6" descr="Picture 6">
              <a:extLst>
                <a:ext uri="{FF2B5EF4-FFF2-40B4-BE49-F238E27FC236}">
                  <a16:creationId xmlns:a16="http://schemas.microsoft.com/office/drawing/2014/main" id="{04F2B59C-F23F-43BD-9FD2-48FD60F9F7D7}"/>
                </a:ext>
              </a:extLst>
            </p:cNvPr>
            <p:cNvPicPr>
              <a:picLocks noChangeAspect="1"/>
            </p:cNvPicPr>
            <p:nvPr/>
          </p:nvPicPr>
          <p:blipFill>
            <a:blip r:embed="rId3"/>
            <a:stretch>
              <a:fillRect/>
            </a:stretch>
          </p:blipFill>
          <p:spPr>
            <a:xfrm>
              <a:off x="7259599" y="6180219"/>
              <a:ext cx="815721" cy="622311"/>
            </a:xfrm>
            <a:prstGeom prst="rect">
              <a:avLst/>
            </a:prstGeom>
            <a:ln w="12700">
              <a:miter lim="400000"/>
            </a:ln>
          </p:spPr>
        </p:pic>
      </p:grpSp>
      <p:sp>
        <p:nvSpPr>
          <p:cNvPr id="16" name="Textfeld 15">
            <a:extLst>
              <a:ext uri="{FF2B5EF4-FFF2-40B4-BE49-F238E27FC236}">
                <a16:creationId xmlns:a16="http://schemas.microsoft.com/office/drawing/2014/main" id="{CC18E6C3-7124-4825-BB7A-09CEFCF53E99}"/>
              </a:ext>
            </a:extLst>
          </p:cNvPr>
          <p:cNvSpPr txBox="1"/>
          <p:nvPr/>
        </p:nvSpPr>
        <p:spPr>
          <a:xfrm rot="447605">
            <a:off x="5189649" y="1472565"/>
            <a:ext cx="3844413" cy="1042220"/>
          </a:xfrm>
          <a:custGeom>
            <a:avLst/>
            <a:gdLst>
              <a:gd name="connsiteX0" fmla="*/ 0 w 3844413"/>
              <a:gd name="connsiteY0" fmla="*/ 173707 h 1042220"/>
              <a:gd name="connsiteX1" fmla="*/ 173707 w 3844413"/>
              <a:gd name="connsiteY1" fmla="*/ 0 h 1042220"/>
              <a:gd name="connsiteX2" fmla="*/ 803167 w 3844413"/>
              <a:gd name="connsiteY2" fmla="*/ 0 h 1042220"/>
              <a:gd name="connsiteX3" fmla="*/ 1502567 w 3844413"/>
              <a:gd name="connsiteY3" fmla="*/ 0 h 1042220"/>
              <a:gd name="connsiteX4" fmla="*/ 2132026 w 3844413"/>
              <a:gd name="connsiteY4" fmla="*/ 0 h 1042220"/>
              <a:gd name="connsiteX5" fmla="*/ 2831426 w 3844413"/>
              <a:gd name="connsiteY5" fmla="*/ 0 h 1042220"/>
              <a:gd name="connsiteX6" fmla="*/ 3670706 w 3844413"/>
              <a:gd name="connsiteY6" fmla="*/ 0 h 1042220"/>
              <a:gd name="connsiteX7" fmla="*/ 3844413 w 3844413"/>
              <a:gd name="connsiteY7" fmla="*/ 173707 h 1042220"/>
              <a:gd name="connsiteX8" fmla="*/ 3844413 w 3844413"/>
              <a:gd name="connsiteY8" fmla="*/ 868513 h 1042220"/>
              <a:gd name="connsiteX9" fmla="*/ 3670706 w 3844413"/>
              <a:gd name="connsiteY9" fmla="*/ 1042220 h 1042220"/>
              <a:gd name="connsiteX10" fmla="*/ 3006276 w 3844413"/>
              <a:gd name="connsiteY10" fmla="*/ 1042220 h 1042220"/>
              <a:gd name="connsiteX11" fmla="*/ 2411786 w 3844413"/>
              <a:gd name="connsiteY11" fmla="*/ 1042220 h 1042220"/>
              <a:gd name="connsiteX12" fmla="*/ 1677417 w 3844413"/>
              <a:gd name="connsiteY12" fmla="*/ 1042220 h 1042220"/>
              <a:gd name="connsiteX13" fmla="*/ 1047957 w 3844413"/>
              <a:gd name="connsiteY13" fmla="*/ 1042220 h 1042220"/>
              <a:gd name="connsiteX14" fmla="*/ 173707 w 3844413"/>
              <a:gd name="connsiteY14" fmla="*/ 1042220 h 1042220"/>
              <a:gd name="connsiteX15" fmla="*/ 0 w 3844413"/>
              <a:gd name="connsiteY15" fmla="*/ 868513 h 1042220"/>
              <a:gd name="connsiteX16" fmla="*/ 0 w 3844413"/>
              <a:gd name="connsiteY16" fmla="*/ 173707 h 104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4413" h="1042220" fill="none" extrusionOk="0">
                <a:moveTo>
                  <a:pt x="0" y="173707"/>
                </a:moveTo>
                <a:cubicBezTo>
                  <a:pt x="-7899" y="91895"/>
                  <a:pt x="82983" y="3873"/>
                  <a:pt x="173707" y="0"/>
                </a:cubicBezTo>
                <a:cubicBezTo>
                  <a:pt x="401452" y="-27688"/>
                  <a:pt x="665300" y="-15271"/>
                  <a:pt x="803167" y="0"/>
                </a:cubicBezTo>
                <a:cubicBezTo>
                  <a:pt x="941034" y="15271"/>
                  <a:pt x="1312577" y="8917"/>
                  <a:pt x="1502567" y="0"/>
                </a:cubicBezTo>
                <a:cubicBezTo>
                  <a:pt x="1692557" y="-8917"/>
                  <a:pt x="1977123" y="11621"/>
                  <a:pt x="2132026" y="0"/>
                </a:cubicBezTo>
                <a:cubicBezTo>
                  <a:pt x="2286929" y="-11621"/>
                  <a:pt x="2563922" y="29124"/>
                  <a:pt x="2831426" y="0"/>
                </a:cubicBezTo>
                <a:cubicBezTo>
                  <a:pt x="3098930" y="-29124"/>
                  <a:pt x="3439603" y="2484"/>
                  <a:pt x="3670706" y="0"/>
                </a:cubicBezTo>
                <a:cubicBezTo>
                  <a:pt x="3767499" y="-2635"/>
                  <a:pt x="3854921" y="89133"/>
                  <a:pt x="3844413" y="173707"/>
                </a:cubicBezTo>
                <a:cubicBezTo>
                  <a:pt x="3832536" y="357057"/>
                  <a:pt x="3823052" y="668686"/>
                  <a:pt x="3844413" y="868513"/>
                </a:cubicBezTo>
                <a:cubicBezTo>
                  <a:pt x="3843811" y="951967"/>
                  <a:pt x="3768861" y="1043618"/>
                  <a:pt x="3670706" y="1042220"/>
                </a:cubicBezTo>
                <a:cubicBezTo>
                  <a:pt x="3392982" y="1074784"/>
                  <a:pt x="3145928" y="1014960"/>
                  <a:pt x="3006276" y="1042220"/>
                </a:cubicBezTo>
                <a:cubicBezTo>
                  <a:pt x="2866624" y="1069481"/>
                  <a:pt x="2678846" y="1060131"/>
                  <a:pt x="2411786" y="1042220"/>
                </a:cubicBezTo>
                <a:cubicBezTo>
                  <a:pt x="2144726" y="1024310"/>
                  <a:pt x="2039288" y="1061455"/>
                  <a:pt x="1677417" y="1042220"/>
                </a:cubicBezTo>
                <a:cubicBezTo>
                  <a:pt x="1315546" y="1022985"/>
                  <a:pt x="1351299" y="1015279"/>
                  <a:pt x="1047957" y="1042220"/>
                </a:cubicBezTo>
                <a:cubicBezTo>
                  <a:pt x="744615" y="1069161"/>
                  <a:pt x="420339" y="998538"/>
                  <a:pt x="173707" y="1042220"/>
                </a:cubicBezTo>
                <a:cubicBezTo>
                  <a:pt x="80544" y="1030116"/>
                  <a:pt x="-10356" y="964115"/>
                  <a:pt x="0" y="868513"/>
                </a:cubicBezTo>
                <a:cubicBezTo>
                  <a:pt x="12329" y="536987"/>
                  <a:pt x="-1066" y="505159"/>
                  <a:pt x="0" y="173707"/>
                </a:cubicBezTo>
                <a:close/>
              </a:path>
              <a:path w="3844413" h="1042220" stroke="0" extrusionOk="0">
                <a:moveTo>
                  <a:pt x="0" y="173707"/>
                </a:moveTo>
                <a:cubicBezTo>
                  <a:pt x="-10772" y="71127"/>
                  <a:pt x="72926" y="1818"/>
                  <a:pt x="173707" y="0"/>
                </a:cubicBezTo>
                <a:cubicBezTo>
                  <a:pt x="366493" y="-13994"/>
                  <a:pt x="582853" y="-13926"/>
                  <a:pt x="943047" y="0"/>
                </a:cubicBezTo>
                <a:cubicBezTo>
                  <a:pt x="1303241" y="13926"/>
                  <a:pt x="1446453" y="-9814"/>
                  <a:pt x="1607477" y="0"/>
                </a:cubicBezTo>
                <a:cubicBezTo>
                  <a:pt x="1768501" y="9814"/>
                  <a:pt x="2037052" y="-24762"/>
                  <a:pt x="2236936" y="0"/>
                </a:cubicBezTo>
                <a:cubicBezTo>
                  <a:pt x="2436820" y="24762"/>
                  <a:pt x="2688066" y="22465"/>
                  <a:pt x="2971306" y="0"/>
                </a:cubicBezTo>
                <a:cubicBezTo>
                  <a:pt x="3254546" y="-22465"/>
                  <a:pt x="3453605" y="-21807"/>
                  <a:pt x="3670706" y="0"/>
                </a:cubicBezTo>
                <a:cubicBezTo>
                  <a:pt x="3767949" y="-2128"/>
                  <a:pt x="3828459" y="91792"/>
                  <a:pt x="3844413" y="173707"/>
                </a:cubicBezTo>
                <a:cubicBezTo>
                  <a:pt x="3809808" y="379698"/>
                  <a:pt x="3837753" y="698706"/>
                  <a:pt x="3844413" y="868513"/>
                </a:cubicBezTo>
                <a:cubicBezTo>
                  <a:pt x="3867060" y="969894"/>
                  <a:pt x="3748239" y="1039243"/>
                  <a:pt x="3670706" y="1042220"/>
                </a:cubicBezTo>
                <a:cubicBezTo>
                  <a:pt x="3518551" y="1077059"/>
                  <a:pt x="3219258" y="1009996"/>
                  <a:pt x="2971306" y="1042220"/>
                </a:cubicBezTo>
                <a:cubicBezTo>
                  <a:pt x="2723354" y="1074444"/>
                  <a:pt x="2621953" y="1065802"/>
                  <a:pt x="2306876" y="1042220"/>
                </a:cubicBezTo>
                <a:cubicBezTo>
                  <a:pt x="1991799" y="1018639"/>
                  <a:pt x="1870113" y="1035097"/>
                  <a:pt x="1537537" y="1042220"/>
                </a:cubicBezTo>
                <a:cubicBezTo>
                  <a:pt x="1204961" y="1049343"/>
                  <a:pt x="1054336" y="1071190"/>
                  <a:pt x="768197" y="1042220"/>
                </a:cubicBezTo>
                <a:cubicBezTo>
                  <a:pt x="482058" y="1013250"/>
                  <a:pt x="404783" y="1042899"/>
                  <a:pt x="173707" y="1042220"/>
                </a:cubicBezTo>
                <a:cubicBezTo>
                  <a:pt x="60387" y="1025841"/>
                  <a:pt x="-7699" y="952941"/>
                  <a:pt x="0" y="868513"/>
                </a:cubicBezTo>
                <a:cubicBezTo>
                  <a:pt x="-14649" y="682872"/>
                  <a:pt x="1642" y="366999"/>
                  <a:pt x="0" y="173707"/>
                </a:cubicBezTo>
                <a:close/>
              </a:path>
            </a:pathLst>
          </a:custGeom>
          <a:solidFill>
            <a:srgbClr val="FFD575"/>
          </a:solidFill>
          <a:ln w="12700" cap="flat">
            <a:solidFill>
              <a:srgbClr val="743E27"/>
            </a:solidFill>
            <a:miter lim="400000"/>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algn="ctr"/>
            <a:r>
              <a:rPr lang="de-DE" sz="2400" b="1" dirty="0">
                <a:latin typeface="Lucida Sans" panose="020B0602030504020204" pitchFamily="34" charset="0"/>
              </a:rPr>
              <a:t>Lernen Sie die Arbeit </a:t>
            </a:r>
            <a:br>
              <a:rPr lang="de-DE" sz="2400" b="1" dirty="0">
                <a:latin typeface="Lucida Sans" panose="020B0602030504020204" pitchFamily="34" charset="0"/>
              </a:rPr>
            </a:br>
            <a:r>
              <a:rPr lang="de-DE" sz="2400" b="1" dirty="0">
                <a:latin typeface="Lucida Sans" panose="020B0602030504020204" pitchFamily="34" charset="0"/>
              </a:rPr>
              <a:t>von Afridunga kennen!</a:t>
            </a:r>
            <a:endParaRPr lang="de-DE" sz="2000" dirty="0">
              <a:latin typeface="Lucida Sans" panose="020B0602030504020204" pitchFamily="34" charset="0"/>
            </a:endParaRPr>
          </a:p>
        </p:txBody>
      </p:sp>
    </p:spTree>
    <p:extLst>
      <p:ext uri="{BB962C8B-B14F-4D97-AF65-F5344CB8AC3E}">
        <p14:creationId xmlns:p14="http://schemas.microsoft.com/office/powerpoint/2010/main" val="53306618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ext Box 4"/>
          <p:cNvSpPr txBox="1"/>
          <p:nvPr/>
        </p:nvSpPr>
        <p:spPr>
          <a:xfrm>
            <a:off x="740" y="3748984"/>
            <a:ext cx="3380175"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b="1">
                <a:latin typeface="Comic Sans MS"/>
                <a:ea typeface="Comic Sans MS"/>
                <a:cs typeface="Comic Sans MS"/>
                <a:sym typeface="Comic Sans MS"/>
              </a:defRPr>
            </a:lvl1pPr>
          </a:lstStyle>
          <a:p>
            <a:r>
              <a:rPr sz="1800" dirty="0">
                <a:latin typeface="Lucida Sans" panose="020B0602030504020204" pitchFamily="34" charset="0"/>
              </a:rPr>
              <a:t>… </a:t>
            </a:r>
            <a:r>
              <a:rPr sz="1800" dirty="0" err="1">
                <a:latin typeface="Lucida Sans" panose="020B0602030504020204" pitchFamily="34" charset="0"/>
              </a:rPr>
              <a:t>ein</a:t>
            </a:r>
            <a:r>
              <a:rPr sz="1800" dirty="0">
                <a:latin typeface="Lucida Sans" panose="020B0602030504020204" pitchFamily="34" charset="0"/>
              </a:rPr>
              <a:t> Grund </a:t>
            </a:r>
            <a:r>
              <a:rPr sz="1800" dirty="0" err="1">
                <a:latin typeface="Lucida Sans" panose="020B0602030504020204" pitchFamily="34" charset="0"/>
              </a:rPr>
              <a:t>zum</a:t>
            </a:r>
            <a:r>
              <a:rPr sz="1800" dirty="0">
                <a:latin typeface="Lucida Sans" panose="020B0602030504020204" pitchFamily="34" charset="0"/>
              </a:rPr>
              <a:t> </a:t>
            </a:r>
            <a:r>
              <a:rPr sz="1800" dirty="0" err="1">
                <a:latin typeface="Lucida Sans" panose="020B0602030504020204" pitchFamily="34" charset="0"/>
              </a:rPr>
              <a:t>Feiern</a:t>
            </a:r>
            <a:r>
              <a:rPr sz="1800" dirty="0">
                <a:latin typeface="Lucida Sans" panose="020B0602030504020204" pitchFamily="34" charset="0"/>
              </a:rPr>
              <a:t>!</a:t>
            </a:r>
          </a:p>
        </p:txBody>
      </p:sp>
      <p:pic>
        <p:nvPicPr>
          <p:cNvPr id="375" name="IMG_6620.jpeg" descr="IMG_6620.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97" y="-6406"/>
            <a:ext cx="4003039" cy="3727491"/>
          </a:xfrm>
          <a:prstGeom prst="rect">
            <a:avLst/>
          </a:prstGeom>
          <a:ln w="12700">
            <a:miter lim="400000"/>
          </a:ln>
        </p:spPr>
      </p:pic>
      <p:pic>
        <p:nvPicPr>
          <p:cNvPr id="376" name="IMG_6633.jpeg" descr="IMG_6633.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26" y="4160462"/>
            <a:ext cx="3220452" cy="2712849"/>
          </a:xfrm>
          <a:prstGeom prst="rect">
            <a:avLst/>
          </a:prstGeom>
          <a:ln w="12700">
            <a:miter lim="400000"/>
          </a:ln>
        </p:spPr>
      </p:pic>
      <p:pic>
        <p:nvPicPr>
          <p:cNvPr id="377" name="IMG_6638.jpeg" descr="IMG_6638.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5562" y="9854"/>
            <a:ext cx="5400972" cy="4050729"/>
          </a:xfrm>
          <a:prstGeom prst="rect">
            <a:avLst/>
          </a:prstGeom>
          <a:ln w="12700">
            <a:miter lim="400000"/>
          </a:ln>
        </p:spPr>
      </p:pic>
      <p:pic>
        <p:nvPicPr>
          <p:cNvPr id="378" name="IMG_6607.jpeg" descr="IMG_6607.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0720" y="3718559"/>
            <a:ext cx="4192626" cy="3144470"/>
          </a:xfrm>
          <a:prstGeom prst="rect">
            <a:avLst/>
          </a:prstGeom>
          <a:ln w="12700">
            <a:miter lim="400000"/>
          </a:ln>
        </p:spPr>
      </p:pic>
      <p:pic>
        <p:nvPicPr>
          <p:cNvPr id="379" name="IMG_6694.jpeg" descr="IMG_6694.jpe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33247" y="3716427"/>
            <a:ext cx="2418704" cy="3224939"/>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G_6644.MOV" descr="IMG_6644.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 y="857250"/>
            <a:ext cx="9144001" cy="5143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5" fill="hold"/>
                                        <p:tgtEl>
                                          <p:spTgt spid="3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remove" display="0">
                  <p:stCondLst>
                    <p:cond delay="indefinite"/>
                  </p:stCondLst>
                </p:cTn>
                <p:tgtEl>
                  <p:spTgt spid="384"/>
                </p:tgtEl>
              </p:cMediaNode>
            </p:video>
            <p:seq concurrent="1" prevAc="none" nextAc="seek">
              <p:cTn id="8" restart="whenNotActive" fill="hold" evtFilter="cancelBubble" nodeType="interactiveSeq">
                <p:stCondLst>
                  <p:cond evt="onClick" delay="0">
                    <p:tgtEl>
                      <p:spTgt spid="38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4"/>
                                        </p:tgtEl>
                                      </p:cBhvr>
                                    </p:cmd>
                                  </p:childTnLst>
                                </p:cTn>
                              </p:par>
                            </p:childTnLst>
                          </p:cTn>
                        </p:par>
                      </p:childTnLst>
                    </p:cTn>
                  </p:par>
                </p:childTnLst>
              </p:cTn>
              <p:nextCondLst>
                <p:cond evt="onClick" delay="0">
                  <p:tgtEl>
                    <p:spTgt spid="38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IMG_6672.MOV" descr="IMG_6672.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294947" y="2"/>
            <a:ext cx="3857626" cy="6858001"/>
          </a:xfrm>
          <a:prstGeom prst="rect">
            <a:avLst/>
          </a:prstGeom>
          <a:ln w="12700">
            <a:miter lim="400000"/>
          </a:ln>
        </p:spPr>
      </p:pic>
      <p:pic>
        <p:nvPicPr>
          <p:cNvPr id="390" name="IMG_6699.jpeg" descr="IMG_6699.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961" y="193039"/>
            <a:ext cx="4004757" cy="3003568"/>
          </a:xfrm>
          <a:prstGeom prst="rect">
            <a:avLst/>
          </a:prstGeom>
          <a:ln w="12700">
            <a:miter lim="400000"/>
          </a:ln>
        </p:spPr>
      </p:pic>
      <p:pic>
        <p:nvPicPr>
          <p:cNvPr id="391" name="IMG_6659.jpeg" descr="IMG_6659.jpe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5063" y="3499979"/>
            <a:ext cx="4052550" cy="30394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8" fill="hold"/>
                                        <p:tgtEl>
                                          <p:spTgt spid="3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89"/>
                </p:tgtEl>
              </p:cMediaNode>
            </p:video>
            <p:seq concurrent="1" prevAc="none" nextAc="seek">
              <p:cTn id="8" restart="whenNotActive" fill="hold" evtFilter="cancelBubble" nodeType="interactiveSeq">
                <p:stCondLst>
                  <p:cond evt="onClick" delay="0">
                    <p:tgtEl>
                      <p:spTgt spid="3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9"/>
                                        </p:tgtEl>
                                      </p:cBhvr>
                                    </p:cmd>
                                  </p:childTnLst>
                                </p:cTn>
                              </p:par>
                            </p:childTnLst>
                          </p:cTn>
                        </p:par>
                      </p:childTnLst>
                    </p:cTn>
                  </p:par>
                </p:childTnLst>
              </p:cTn>
              <p:nextCondLst>
                <p:cond evt="onClick" delay="0">
                  <p:tgtEl>
                    <p:spTgt spid="38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4" name="Text Box 4"/>
          <p:cNvSpPr txBox="1"/>
          <p:nvPr/>
        </p:nvSpPr>
        <p:spPr>
          <a:xfrm>
            <a:off x="311968" y="216727"/>
            <a:ext cx="8348698" cy="5940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b="1">
                <a:latin typeface="Comic Sans MS"/>
                <a:ea typeface="Comic Sans MS"/>
                <a:cs typeface="Comic Sans MS"/>
                <a:sym typeface="Comic Sans MS"/>
              </a:defRPr>
            </a:pPr>
            <a:r>
              <a:rPr sz="2400" dirty="0">
                <a:latin typeface="Lucida Sans" panose="020B0602030504020204" pitchFamily="34" charset="0"/>
              </a:rPr>
              <a:t>Kleiner </a:t>
            </a:r>
            <a:r>
              <a:rPr sz="2400" dirty="0" err="1">
                <a:latin typeface="Lucida Sans" panose="020B0602030504020204" pitchFamily="34" charset="0"/>
              </a:rPr>
              <a:t>Exkurs</a:t>
            </a:r>
            <a:r>
              <a:rPr sz="2400" dirty="0">
                <a:latin typeface="Lucida Sans" panose="020B0602030504020204" pitchFamily="34" charset="0"/>
              </a:rPr>
              <a:t>: </a:t>
            </a:r>
            <a:r>
              <a:rPr sz="2400" dirty="0" err="1">
                <a:latin typeface="Lucida Sans" panose="020B0602030504020204" pitchFamily="34" charset="0"/>
              </a:rPr>
              <a:t>Bildungssysteme</a:t>
            </a:r>
            <a:r>
              <a:rPr sz="2400" dirty="0">
                <a:latin typeface="Lucida Sans" panose="020B0602030504020204" pitchFamily="34" charset="0"/>
              </a:rPr>
              <a:t> in Kenia</a:t>
            </a:r>
          </a:p>
          <a:p>
            <a:pPr>
              <a:defRPr sz="1600">
                <a:latin typeface="Comic Sans MS"/>
                <a:ea typeface="Comic Sans MS"/>
                <a:cs typeface="Comic Sans MS"/>
                <a:sym typeface="Comic Sans MS"/>
              </a:defRPr>
            </a:pPr>
            <a:endParaRPr sz="1600" dirty="0">
              <a:latin typeface="Lucida Sans" panose="020B0602030504020204" pitchFamily="34" charset="0"/>
            </a:endParaRPr>
          </a:p>
          <a:p>
            <a:pPr>
              <a:defRPr sz="1600">
                <a:latin typeface="Comic Sans MS"/>
                <a:ea typeface="Comic Sans MS"/>
                <a:cs typeface="Comic Sans MS"/>
                <a:sym typeface="Comic Sans MS"/>
              </a:defRPr>
            </a:pPr>
            <a:r>
              <a:rPr lang="de-DE" sz="2000" dirty="0">
                <a:latin typeface="Lucida Sans" panose="020B0602030504020204" pitchFamily="34" charset="0"/>
              </a:rPr>
              <a:t>Aktuell 2 Bildungssysteme:</a:t>
            </a:r>
          </a:p>
          <a:p>
            <a:pPr marL="342900" indent="-342900">
              <a:buFont typeface="Arial" panose="020B0604020202020204" pitchFamily="34" charset="0"/>
              <a:buChar char="•"/>
              <a:defRPr sz="1600">
                <a:latin typeface="Comic Sans MS"/>
                <a:ea typeface="Comic Sans MS"/>
                <a:cs typeface="Comic Sans MS"/>
                <a:sym typeface="Comic Sans MS"/>
              </a:defRPr>
            </a:pPr>
            <a:r>
              <a:rPr lang="de-DE" sz="2000" b="1" dirty="0">
                <a:latin typeface="Lucida Sans" panose="020B0602030504020204" pitchFamily="34" charset="0"/>
              </a:rPr>
              <a:t>Traditionell „8 – 4 – 4“, d.h.</a:t>
            </a:r>
          </a:p>
          <a:p>
            <a:pPr marL="648000" lvl="8"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8 Jahre Grundschule</a:t>
            </a:r>
          </a:p>
          <a:p>
            <a:pPr marL="648000" lvl="8"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4 Jahre weiterführende Schule</a:t>
            </a:r>
          </a:p>
          <a:p>
            <a:pPr marL="648000" lvl="8"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4 Jahre Universität</a:t>
            </a:r>
          </a:p>
          <a:p>
            <a:pPr marL="305100" lvl="8">
              <a:defRPr sz="1600">
                <a:latin typeface="Comic Sans MS"/>
                <a:ea typeface="Comic Sans MS"/>
                <a:cs typeface="Comic Sans MS"/>
                <a:sym typeface="Comic Sans MS"/>
              </a:defRPr>
            </a:pPr>
            <a:endParaRPr lang="de-DE" sz="2000" dirty="0">
              <a:latin typeface="Lucida Sans" panose="020B0602030504020204" pitchFamily="34" charset="0"/>
            </a:endParaRPr>
          </a:p>
          <a:p>
            <a:pPr marL="342000" lvl="4" indent="-342900">
              <a:buFont typeface="Arial" panose="020B0604020202020204" pitchFamily="34" charset="0"/>
              <a:buChar char="•"/>
              <a:defRPr sz="1600">
                <a:latin typeface="Comic Sans MS"/>
                <a:ea typeface="Comic Sans MS"/>
                <a:cs typeface="Comic Sans MS"/>
                <a:sym typeface="Comic Sans MS"/>
              </a:defRPr>
            </a:pPr>
            <a:r>
              <a:rPr lang="de-DE" sz="2000" b="1" dirty="0">
                <a:latin typeface="Lucida Sans" panose="020B0602030504020204" pitchFamily="34" charset="0"/>
              </a:rPr>
              <a:t>Neuer, kompetenzbasierter Lehrplan „2 – 6 – 3 – 3“, d.h.</a:t>
            </a:r>
          </a:p>
          <a:p>
            <a:pPr marL="648000" lvl="4"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2 Jahre Vorschule</a:t>
            </a:r>
          </a:p>
          <a:p>
            <a:pPr marL="648000" lvl="4"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6 Jahre Grundschule</a:t>
            </a:r>
          </a:p>
          <a:p>
            <a:pPr marL="648000" lvl="4"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3 Jahre Sekundarstufe I</a:t>
            </a:r>
          </a:p>
          <a:p>
            <a:pPr marL="648000" lvl="4"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3 Jahre Sekundarstufe II (Oberstufe)</a:t>
            </a:r>
          </a:p>
          <a:p>
            <a:pPr marL="648000" lvl="4" indent="-3429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danach  3 Jahre Universität</a:t>
            </a:r>
          </a:p>
          <a:p>
            <a:pPr marL="648000" lvl="4" indent="-342900">
              <a:buFont typeface="Arial" panose="020B0604020202020204" pitchFamily="34" charset="0"/>
              <a:buChar char="•"/>
              <a:defRPr sz="1600">
                <a:latin typeface="Comic Sans MS"/>
                <a:ea typeface="Comic Sans MS"/>
                <a:cs typeface="Comic Sans MS"/>
                <a:sym typeface="Comic Sans MS"/>
              </a:defRPr>
            </a:pPr>
            <a:endParaRPr sz="2000" dirty="0">
              <a:latin typeface="Lucida Sans" panose="020B0602030504020204" pitchFamily="34" charset="0"/>
            </a:endParaRPr>
          </a:p>
          <a:p>
            <a:pPr>
              <a:defRPr sz="1600">
                <a:latin typeface="Comic Sans MS"/>
                <a:ea typeface="Comic Sans MS"/>
                <a:cs typeface="Comic Sans MS"/>
                <a:sym typeface="Comic Sans MS"/>
              </a:defRPr>
            </a:pPr>
            <a:r>
              <a:rPr sz="2000" dirty="0">
                <a:latin typeface="Lucida Sans" panose="020B0602030504020204" pitchFamily="34" charset="0"/>
              </a:rPr>
              <a:t>Die </a:t>
            </a:r>
            <a:r>
              <a:rPr sz="2000" dirty="0" err="1">
                <a:latin typeface="Lucida Sans" panose="020B0602030504020204" pitchFamily="34" charset="0"/>
              </a:rPr>
              <a:t>letzten</a:t>
            </a:r>
            <a:r>
              <a:rPr sz="2000" dirty="0">
                <a:latin typeface="Lucida Sans" panose="020B0602030504020204" pitchFamily="34" charset="0"/>
              </a:rPr>
              <a:t> </a:t>
            </a:r>
            <a:r>
              <a:rPr sz="2000" dirty="0" err="1">
                <a:latin typeface="Lucida Sans" panose="020B0602030504020204" pitchFamily="34" charset="0"/>
              </a:rPr>
              <a:t>staatlichen</a:t>
            </a:r>
            <a:r>
              <a:rPr sz="2000" dirty="0">
                <a:latin typeface="Lucida Sans" panose="020B0602030504020204" pitchFamily="34" charset="0"/>
              </a:rPr>
              <a:t> </a:t>
            </a:r>
            <a:r>
              <a:rPr sz="2000" dirty="0" err="1">
                <a:latin typeface="Lucida Sans" panose="020B0602030504020204" pitchFamily="34" charset="0"/>
              </a:rPr>
              <a:t>Abschlussprüfungen</a:t>
            </a:r>
            <a:r>
              <a:rPr sz="2000" dirty="0">
                <a:latin typeface="Lucida Sans" panose="020B0602030504020204" pitchFamily="34" charset="0"/>
              </a:rPr>
              <a:t> von Grade 8 </a:t>
            </a:r>
            <a:r>
              <a:rPr sz="2000" dirty="0" err="1">
                <a:latin typeface="Lucida Sans" panose="020B0602030504020204" pitchFamily="34" charset="0"/>
              </a:rPr>
              <a:t>haben</a:t>
            </a:r>
            <a:r>
              <a:rPr sz="2000" dirty="0">
                <a:latin typeface="Lucida Sans" panose="020B0602030504020204" pitchFamily="34" charset="0"/>
              </a:rPr>
              <a:t> </a:t>
            </a:r>
            <a:r>
              <a:rPr sz="2000" dirty="0" err="1">
                <a:latin typeface="Lucida Sans" panose="020B0602030504020204" pitchFamily="34" charset="0"/>
              </a:rPr>
              <a:t>im</a:t>
            </a:r>
            <a:r>
              <a:rPr sz="2000" dirty="0">
                <a:latin typeface="Lucida Sans" panose="020B0602030504020204" pitchFamily="34" charset="0"/>
              </a:rPr>
              <a:t> </a:t>
            </a:r>
            <a:r>
              <a:rPr sz="2000" dirty="0" err="1">
                <a:latin typeface="Lucida Sans" panose="020B0602030504020204" pitchFamily="34" charset="0"/>
              </a:rPr>
              <a:t>alten</a:t>
            </a:r>
            <a:r>
              <a:rPr sz="2000" dirty="0">
                <a:latin typeface="Lucida Sans" panose="020B0602030504020204" pitchFamily="34" charset="0"/>
              </a:rPr>
              <a:t> System in 2023 </a:t>
            </a:r>
            <a:r>
              <a:rPr sz="2000" dirty="0" err="1">
                <a:latin typeface="Lucida Sans" panose="020B0602030504020204" pitchFamily="34" charset="0"/>
              </a:rPr>
              <a:t>stattgefunden</a:t>
            </a:r>
            <a:r>
              <a:rPr sz="2000" dirty="0">
                <a:latin typeface="Lucida Sans" panose="020B0602030504020204" pitchFamily="34" charset="0"/>
              </a:rPr>
              <a:t>. Ab </a:t>
            </a:r>
            <a:r>
              <a:rPr sz="2000" dirty="0" err="1">
                <a:latin typeface="Lucida Sans" panose="020B0602030504020204" pitchFamily="34" charset="0"/>
              </a:rPr>
              <a:t>Januar</a:t>
            </a:r>
            <a:r>
              <a:rPr sz="2000" dirty="0">
                <a:latin typeface="Lucida Sans" panose="020B0602030504020204" pitchFamily="34" charset="0"/>
              </a:rPr>
              <a:t> </a:t>
            </a:r>
            <a:r>
              <a:rPr sz="2000" dirty="0" err="1">
                <a:latin typeface="Lucida Sans" panose="020B0602030504020204" pitchFamily="34" charset="0"/>
              </a:rPr>
              <a:t>wechseln</a:t>
            </a:r>
            <a:r>
              <a:rPr sz="2000" dirty="0">
                <a:latin typeface="Lucida Sans" panose="020B0602030504020204" pitchFamily="34" charset="0"/>
              </a:rPr>
              <a:t> die Absolvent:innen </a:t>
            </a:r>
            <a:r>
              <a:rPr sz="2000" dirty="0" err="1">
                <a:latin typeface="Lucida Sans" panose="020B0602030504020204" pitchFamily="34" charset="0"/>
              </a:rPr>
              <a:t>nochmals</a:t>
            </a:r>
            <a:r>
              <a:rPr sz="2000" dirty="0">
                <a:latin typeface="Lucida Sans" panose="020B0602030504020204" pitchFamily="34" charset="0"/>
              </a:rPr>
              <a:t> </a:t>
            </a:r>
            <a:r>
              <a:rPr sz="2000" dirty="0" err="1">
                <a:latin typeface="Lucida Sans" panose="020B0602030504020204" pitchFamily="34" charset="0"/>
              </a:rPr>
              <a:t>nach</a:t>
            </a:r>
            <a:r>
              <a:rPr sz="2000" dirty="0">
                <a:latin typeface="Lucida Sans" panose="020B0602030504020204" pitchFamily="34" charset="0"/>
              </a:rPr>
              <a:t> dem </a:t>
            </a:r>
            <a:r>
              <a:rPr sz="2000" dirty="0" err="1">
                <a:latin typeface="Lucida Sans" panose="020B0602030504020204" pitchFamily="34" charset="0"/>
              </a:rPr>
              <a:t>traditionellen</a:t>
            </a:r>
            <a:r>
              <a:rPr sz="2000" dirty="0">
                <a:latin typeface="Lucida Sans" panose="020B0602030504020204" pitchFamily="34" charset="0"/>
              </a:rPr>
              <a:t> System auf </a:t>
            </a:r>
            <a:r>
              <a:rPr sz="2000" dirty="0" err="1">
                <a:latin typeface="Lucida Sans" panose="020B0602030504020204" pitchFamily="34" charset="0"/>
              </a:rPr>
              <a:t>eine</a:t>
            </a:r>
            <a:r>
              <a:rPr sz="2000" dirty="0">
                <a:latin typeface="Lucida Sans" panose="020B0602030504020204" pitchFamily="34" charset="0"/>
              </a:rPr>
              <a:t> </a:t>
            </a:r>
            <a:r>
              <a:rPr sz="2000" dirty="0" err="1">
                <a:latin typeface="Lucida Sans" panose="020B0602030504020204" pitchFamily="34" charset="0"/>
              </a:rPr>
              <a:t>weiterführende</a:t>
            </a:r>
            <a:r>
              <a:rPr sz="2000" dirty="0">
                <a:latin typeface="Lucida Sans" panose="020B0602030504020204" pitchFamily="34" charset="0"/>
              </a:rPr>
              <a:t> Schule in Form 1.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rapezoid 21">
            <a:extLst>
              <a:ext uri="{FF2B5EF4-FFF2-40B4-BE49-F238E27FC236}">
                <a16:creationId xmlns:a16="http://schemas.microsoft.com/office/drawing/2014/main" id="{28497AEB-28F6-441E-8BCF-9EEE3261DCA3}"/>
              </a:ext>
            </a:extLst>
          </p:cNvPr>
          <p:cNvSpPr/>
          <p:nvPr/>
        </p:nvSpPr>
        <p:spPr>
          <a:xfrm rot="5400000">
            <a:off x="4020635" y="1731165"/>
            <a:ext cx="1106200" cy="9147470"/>
          </a:xfrm>
          <a:prstGeom prst="trapezoid">
            <a:avLst>
              <a:gd name="adj" fmla="val 0"/>
            </a:avLst>
          </a:prstGeom>
          <a:solidFill>
            <a:srgbClr val="FFFF00">
              <a:alpha val="10000"/>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endParaRPr lang="de-DE">
              <a:solidFill>
                <a:srgbClr val="000000">
                  <a:alpha val="10000"/>
                </a:srgbClr>
              </a:solidFill>
            </a:endParaRPr>
          </a:p>
        </p:txBody>
      </p:sp>
      <p:sp>
        <p:nvSpPr>
          <p:cNvPr id="35" name="Trapezoid 34">
            <a:extLst>
              <a:ext uri="{FF2B5EF4-FFF2-40B4-BE49-F238E27FC236}">
                <a16:creationId xmlns:a16="http://schemas.microsoft.com/office/drawing/2014/main" id="{DBC9AC14-353A-43F0-B3D5-D530F289DE7A}"/>
              </a:ext>
            </a:extLst>
          </p:cNvPr>
          <p:cNvSpPr/>
          <p:nvPr/>
        </p:nvSpPr>
        <p:spPr>
          <a:xfrm rot="5400000">
            <a:off x="3400522" y="8322"/>
            <a:ext cx="2339489" cy="9147470"/>
          </a:xfrm>
          <a:prstGeom prst="trapezoid">
            <a:avLst>
              <a:gd name="adj" fmla="val 0"/>
            </a:avLst>
          </a:prstGeom>
          <a:solidFill>
            <a:srgbClr val="99CE45">
              <a:alpha val="10000"/>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endParaRPr lang="de-DE">
              <a:solidFill>
                <a:srgbClr val="000000">
                  <a:alpha val="10000"/>
                </a:srgbClr>
              </a:solidFill>
            </a:endParaRPr>
          </a:p>
        </p:txBody>
      </p:sp>
      <p:sp>
        <p:nvSpPr>
          <p:cNvPr id="37" name="Trapezoid 36">
            <a:extLst>
              <a:ext uri="{FF2B5EF4-FFF2-40B4-BE49-F238E27FC236}">
                <a16:creationId xmlns:a16="http://schemas.microsoft.com/office/drawing/2014/main" id="{C49FD8DB-ED97-4CFC-A1C5-6B98B8D387E6}"/>
              </a:ext>
            </a:extLst>
          </p:cNvPr>
          <p:cNvSpPr/>
          <p:nvPr/>
        </p:nvSpPr>
        <p:spPr>
          <a:xfrm rot="5400000">
            <a:off x="3685683" y="-3716248"/>
            <a:ext cx="1776106" cy="9147470"/>
          </a:xfrm>
          <a:prstGeom prst="trapezoid">
            <a:avLst>
              <a:gd name="adj" fmla="val 0"/>
            </a:avLst>
          </a:prstGeom>
          <a:solidFill>
            <a:srgbClr val="FF0000">
              <a:alpha val="10000"/>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endParaRPr lang="de-DE">
              <a:solidFill>
                <a:srgbClr val="000000">
                  <a:alpha val="10000"/>
                </a:srgbClr>
              </a:solidFill>
            </a:endParaRPr>
          </a:p>
        </p:txBody>
      </p:sp>
      <p:sp>
        <p:nvSpPr>
          <p:cNvPr id="36" name="Trapezoid 35">
            <a:extLst>
              <a:ext uri="{FF2B5EF4-FFF2-40B4-BE49-F238E27FC236}">
                <a16:creationId xmlns:a16="http://schemas.microsoft.com/office/drawing/2014/main" id="{5BA68945-4CA3-4F3F-998A-D096621189D4}"/>
              </a:ext>
            </a:extLst>
          </p:cNvPr>
          <p:cNvSpPr/>
          <p:nvPr/>
        </p:nvSpPr>
        <p:spPr>
          <a:xfrm rot="5400000">
            <a:off x="3740353" y="-1994809"/>
            <a:ext cx="1666771" cy="9147470"/>
          </a:xfrm>
          <a:prstGeom prst="trapezoid">
            <a:avLst>
              <a:gd name="adj" fmla="val 0"/>
            </a:avLst>
          </a:prstGeom>
          <a:solidFill>
            <a:srgbClr val="00B0F0">
              <a:alpha val="10000"/>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endParaRPr lang="de-DE">
              <a:solidFill>
                <a:srgbClr val="000000">
                  <a:alpha val="10000"/>
                </a:srgbClr>
              </a:solidFill>
            </a:endParaRPr>
          </a:p>
        </p:txBody>
      </p:sp>
      <p:sp>
        <p:nvSpPr>
          <p:cNvPr id="7" name="Text Box 4">
            <a:extLst>
              <a:ext uri="{FF2B5EF4-FFF2-40B4-BE49-F238E27FC236}">
                <a16:creationId xmlns:a16="http://schemas.microsoft.com/office/drawing/2014/main" id="{69338483-2108-4832-9902-46AC53FDF4B7}"/>
              </a:ext>
            </a:extLst>
          </p:cNvPr>
          <p:cNvSpPr txBox="1"/>
          <p:nvPr/>
        </p:nvSpPr>
        <p:spPr>
          <a:xfrm>
            <a:off x="-801297" y="209547"/>
            <a:ext cx="3380175"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b="1">
                <a:latin typeface="Comic Sans MS"/>
                <a:ea typeface="Comic Sans MS"/>
                <a:cs typeface="Comic Sans MS"/>
                <a:sym typeface="Comic Sans MS"/>
              </a:defRPr>
            </a:lvl1pPr>
          </a:lstStyle>
          <a:p>
            <a:r>
              <a:rPr lang="de-DE" sz="1800" dirty="0">
                <a:latin typeface="Lucida Sans" panose="020B0602030504020204" pitchFamily="34" charset="0"/>
              </a:rPr>
              <a:t>„8 – 4 – 4“</a:t>
            </a:r>
            <a:endParaRPr sz="1800" dirty="0">
              <a:latin typeface="Lucida Sans" panose="020B0602030504020204" pitchFamily="34" charset="0"/>
            </a:endParaRPr>
          </a:p>
        </p:txBody>
      </p:sp>
      <p:sp>
        <p:nvSpPr>
          <p:cNvPr id="8" name="Text Box 4">
            <a:extLst>
              <a:ext uri="{FF2B5EF4-FFF2-40B4-BE49-F238E27FC236}">
                <a16:creationId xmlns:a16="http://schemas.microsoft.com/office/drawing/2014/main" id="{AB1CD00E-11E3-44A9-B3DF-E84C2D87D29C}"/>
              </a:ext>
            </a:extLst>
          </p:cNvPr>
          <p:cNvSpPr txBox="1"/>
          <p:nvPr/>
        </p:nvSpPr>
        <p:spPr>
          <a:xfrm>
            <a:off x="6087859" y="203308"/>
            <a:ext cx="3380175"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b="1">
                <a:latin typeface="Comic Sans MS"/>
                <a:ea typeface="Comic Sans MS"/>
                <a:cs typeface="Comic Sans MS"/>
                <a:sym typeface="Comic Sans MS"/>
              </a:defRPr>
            </a:lvl1pPr>
          </a:lstStyle>
          <a:p>
            <a:r>
              <a:rPr lang="de-DE" sz="1800" dirty="0">
                <a:latin typeface="Lucida Sans" panose="020B0602030504020204" pitchFamily="34" charset="0"/>
              </a:rPr>
              <a:t>„2 – 6 – 3 – 3“</a:t>
            </a:r>
            <a:endParaRPr sz="1800" dirty="0">
              <a:latin typeface="Lucida Sans" panose="020B0602030504020204" pitchFamily="34" charset="0"/>
            </a:endParaRPr>
          </a:p>
        </p:txBody>
      </p:sp>
      <p:sp>
        <p:nvSpPr>
          <p:cNvPr id="3" name="Pfeil: Chevron 2">
            <a:extLst>
              <a:ext uri="{FF2B5EF4-FFF2-40B4-BE49-F238E27FC236}">
                <a16:creationId xmlns:a16="http://schemas.microsoft.com/office/drawing/2014/main" id="{6365DAB6-4C4F-4884-90A6-710860CC4898}"/>
              </a:ext>
            </a:extLst>
          </p:cNvPr>
          <p:cNvSpPr/>
          <p:nvPr/>
        </p:nvSpPr>
        <p:spPr>
          <a:xfrm rot="16200000">
            <a:off x="349815" y="5591144"/>
            <a:ext cx="1077952" cy="369328"/>
          </a:xfrm>
          <a:prstGeom prst="chevron">
            <a:avLst/>
          </a:prstGeom>
          <a:solidFill>
            <a:srgbClr val="FFFF00"/>
          </a:solidFill>
          <a:ln w="25400" cap="flat">
            <a:solidFill>
              <a:schemeClr val="accent4">
                <a:lumMod val="20000"/>
                <a:lumOff val="8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0" name="Pfeil: Chevron 9">
            <a:extLst>
              <a:ext uri="{FF2B5EF4-FFF2-40B4-BE49-F238E27FC236}">
                <a16:creationId xmlns:a16="http://schemas.microsoft.com/office/drawing/2014/main" id="{AA3055F2-4729-4E13-99EA-9A3DEFDCC9D2}"/>
              </a:ext>
            </a:extLst>
          </p:cNvPr>
          <p:cNvSpPr/>
          <p:nvPr/>
        </p:nvSpPr>
        <p:spPr>
          <a:xfrm rot="16200000">
            <a:off x="-548480" y="4111210"/>
            <a:ext cx="2874540" cy="369328"/>
          </a:xfrm>
          <a:prstGeom prst="chevron">
            <a:avLst/>
          </a:prstGeom>
          <a:solidFill>
            <a:srgbClr val="92D050"/>
          </a:solidFill>
          <a:ln w="25400" cap="flat">
            <a:solidFill>
              <a:schemeClr val="accent4">
                <a:lumMod val="20000"/>
                <a:lumOff val="8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1" name="Pfeil: Chevron 10">
            <a:extLst>
              <a:ext uri="{FF2B5EF4-FFF2-40B4-BE49-F238E27FC236}">
                <a16:creationId xmlns:a16="http://schemas.microsoft.com/office/drawing/2014/main" id="{68E54491-C732-4025-8133-65A867D2702B}"/>
              </a:ext>
            </a:extLst>
          </p:cNvPr>
          <p:cNvSpPr/>
          <p:nvPr/>
        </p:nvSpPr>
        <p:spPr>
          <a:xfrm rot="16200000">
            <a:off x="170156" y="2440369"/>
            <a:ext cx="1437270" cy="369328"/>
          </a:xfrm>
          <a:prstGeom prst="chevron">
            <a:avLst/>
          </a:prstGeom>
          <a:solidFill>
            <a:srgbClr val="00B0F0"/>
          </a:solidFill>
          <a:ln w="25400" cap="flat">
            <a:solidFill>
              <a:schemeClr val="accent4">
                <a:lumMod val="20000"/>
                <a:lumOff val="8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3" name="Pfeil: Chevron 12">
            <a:extLst>
              <a:ext uri="{FF2B5EF4-FFF2-40B4-BE49-F238E27FC236}">
                <a16:creationId xmlns:a16="http://schemas.microsoft.com/office/drawing/2014/main" id="{D0E8EB57-F41A-44F9-BB4F-924E97B58E9B}"/>
              </a:ext>
            </a:extLst>
          </p:cNvPr>
          <p:cNvSpPr/>
          <p:nvPr/>
        </p:nvSpPr>
        <p:spPr>
          <a:xfrm rot="16200000">
            <a:off x="170666" y="1497915"/>
            <a:ext cx="1437270" cy="369328"/>
          </a:xfrm>
          <a:prstGeom prst="chevron">
            <a:avLst/>
          </a:prstGeom>
          <a:solidFill>
            <a:srgbClr val="FF0000"/>
          </a:solidFill>
          <a:ln w="25400" cap="flat">
            <a:solidFill>
              <a:schemeClr val="accent4">
                <a:lumMod val="20000"/>
                <a:lumOff val="8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4" name="Pfeil: Chevron 13">
            <a:extLst>
              <a:ext uri="{FF2B5EF4-FFF2-40B4-BE49-F238E27FC236}">
                <a16:creationId xmlns:a16="http://schemas.microsoft.com/office/drawing/2014/main" id="{A691156D-77FF-4FF3-B424-53B800E1B21F}"/>
              </a:ext>
            </a:extLst>
          </p:cNvPr>
          <p:cNvSpPr/>
          <p:nvPr/>
        </p:nvSpPr>
        <p:spPr>
          <a:xfrm rot="16200000">
            <a:off x="7119367" y="5483091"/>
            <a:ext cx="1317161" cy="369328"/>
          </a:xfrm>
          <a:prstGeom prst="chevron">
            <a:avLst/>
          </a:prstGeom>
          <a:solidFill>
            <a:srgbClr val="FFFF0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5" name="Pfeil: Chevron 14">
            <a:extLst>
              <a:ext uri="{FF2B5EF4-FFF2-40B4-BE49-F238E27FC236}">
                <a16:creationId xmlns:a16="http://schemas.microsoft.com/office/drawing/2014/main" id="{FA5A7210-F0CE-40CA-AE36-45EA7A298C9E}"/>
              </a:ext>
            </a:extLst>
          </p:cNvPr>
          <p:cNvSpPr/>
          <p:nvPr/>
        </p:nvSpPr>
        <p:spPr>
          <a:xfrm rot="16200000">
            <a:off x="7119366" y="4654017"/>
            <a:ext cx="1317162" cy="369328"/>
          </a:xfrm>
          <a:prstGeom prst="chevron">
            <a:avLst/>
          </a:prstGeom>
          <a:solidFill>
            <a:srgbClr val="92D05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6" name="Pfeil: Chevron 15">
            <a:extLst>
              <a:ext uri="{FF2B5EF4-FFF2-40B4-BE49-F238E27FC236}">
                <a16:creationId xmlns:a16="http://schemas.microsoft.com/office/drawing/2014/main" id="{C5348AE5-6D95-43CF-A378-FD7F8AA6E488}"/>
              </a:ext>
            </a:extLst>
          </p:cNvPr>
          <p:cNvSpPr/>
          <p:nvPr/>
        </p:nvSpPr>
        <p:spPr>
          <a:xfrm rot="16200000">
            <a:off x="7119366" y="3833126"/>
            <a:ext cx="1317162" cy="369328"/>
          </a:xfrm>
          <a:prstGeom prst="chevron">
            <a:avLst/>
          </a:prstGeom>
          <a:solidFill>
            <a:srgbClr val="00B05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7" name="Pfeil: Chevron 16">
            <a:extLst>
              <a:ext uri="{FF2B5EF4-FFF2-40B4-BE49-F238E27FC236}">
                <a16:creationId xmlns:a16="http://schemas.microsoft.com/office/drawing/2014/main" id="{805B516D-8BE7-4062-9BE6-01EC445881AE}"/>
              </a:ext>
            </a:extLst>
          </p:cNvPr>
          <p:cNvSpPr/>
          <p:nvPr/>
        </p:nvSpPr>
        <p:spPr>
          <a:xfrm rot="16200000">
            <a:off x="7120978" y="2219455"/>
            <a:ext cx="1317162" cy="369328"/>
          </a:xfrm>
          <a:prstGeom prst="chevron">
            <a:avLst/>
          </a:prstGeom>
          <a:solidFill>
            <a:srgbClr val="0070C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8" name="Pfeil: Chevron 17">
            <a:extLst>
              <a:ext uri="{FF2B5EF4-FFF2-40B4-BE49-F238E27FC236}">
                <a16:creationId xmlns:a16="http://schemas.microsoft.com/office/drawing/2014/main" id="{9CAA5EC1-EE29-4284-9945-542F22A2F565}"/>
              </a:ext>
            </a:extLst>
          </p:cNvPr>
          <p:cNvSpPr/>
          <p:nvPr/>
        </p:nvSpPr>
        <p:spPr>
          <a:xfrm rot="16200000">
            <a:off x="7119365" y="3022066"/>
            <a:ext cx="1317162" cy="369328"/>
          </a:xfrm>
          <a:prstGeom prst="chevron">
            <a:avLst/>
          </a:prstGeom>
          <a:solidFill>
            <a:srgbClr val="00B0F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19" name="Pfeil: Chevron 18">
            <a:extLst>
              <a:ext uri="{FF2B5EF4-FFF2-40B4-BE49-F238E27FC236}">
                <a16:creationId xmlns:a16="http://schemas.microsoft.com/office/drawing/2014/main" id="{B505A783-2E7D-4C63-9A85-0DB3AD034964}"/>
              </a:ext>
            </a:extLst>
          </p:cNvPr>
          <p:cNvSpPr/>
          <p:nvPr/>
        </p:nvSpPr>
        <p:spPr>
          <a:xfrm rot="16200000">
            <a:off x="7120478" y="1410084"/>
            <a:ext cx="1317162" cy="369328"/>
          </a:xfrm>
          <a:prstGeom prst="chevron">
            <a:avLst/>
          </a:prstGeom>
          <a:solidFill>
            <a:srgbClr val="FF0000"/>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de-DE"/>
          </a:p>
        </p:txBody>
      </p:sp>
      <p:sp>
        <p:nvSpPr>
          <p:cNvPr id="9" name="Textfeld 8">
            <a:extLst>
              <a:ext uri="{FF2B5EF4-FFF2-40B4-BE49-F238E27FC236}">
                <a16:creationId xmlns:a16="http://schemas.microsoft.com/office/drawing/2014/main" id="{E681DD13-2096-4CC1-AB01-D9A4F7FCD27C}"/>
              </a:ext>
            </a:extLst>
          </p:cNvPr>
          <p:cNvSpPr txBox="1"/>
          <p:nvPr/>
        </p:nvSpPr>
        <p:spPr>
          <a:xfrm>
            <a:off x="5137966" y="5957008"/>
            <a:ext cx="210570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r"/>
            <a:r>
              <a:rPr lang="de-DE" dirty="0"/>
              <a:t>Vorschule (2 Jahre)</a:t>
            </a:r>
          </a:p>
        </p:txBody>
      </p:sp>
      <p:sp>
        <p:nvSpPr>
          <p:cNvPr id="23" name="Textfeld 22">
            <a:extLst>
              <a:ext uri="{FF2B5EF4-FFF2-40B4-BE49-F238E27FC236}">
                <a16:creationId xmlns:a16="http://schemas.microsoft.com/office/drawing/2014/main" id="{78C55B21-16D8-4948-986E-C7B48FF951F5}"/>
              </a:ext>
            </a:extLst>
          </p:cNvPr>
          <p:cNvSpPr txBox="1"/>
          <p:nvPr/>
        </p:nvSpPr>
        <p:spPr>
          <a:xfrm>
            <a:off x="4855836" y="5139209"/>
            <a:ext cx="238783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r"/>
            <a:r>
              <a:rPr lang="de-DE" dirty="0"/>
              <a:t>Primarstufe I (3 Jahre)</a:t>
            </a:r>
          </a:p>
        </p:txBody>
      </p:sp>
      <p:sp>
        <p:nvSpPr>
          <p:cNvPr id="24" name="Textfeld 23">
            <a:extLst>
              <a:ext uri="{FF2B5EF4-FFF2-40B4-BE49-F238E27FC236}">
                <a16:creationId xmlns:a16="http://schemas.microsoft.com/office/drawing/2014/main" id="{5B4ADCA2-4710-4A2F-9D81-F92F8A7C707F}"/>
              </a:ext>
            </a:extLst>
          </p:cNvPr>
          <p:cNvSpPr txBox="1"/>
          <p:nvPr/>
        </p:nvSpPr>
        <p:spPr>
          <a:xfrm>
            <a:off x="4791718" y="4317596"/>
            <a:ext cx="245194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r"/>
            <a:r>
              <a:rPr lang="de-DE" dirty="0"/>
              <a:t>Primarstufe II (3 Jahre)</a:t>
            </a:r>
          </a:p>
        </p:txBody>
      </p:sp>
      <p:sp>
        <p:nvSpPr>
          <p:cNvPr id="25" name="Textfeld 24">
            <a:extLst>
              <a:ext uri="{FF2B5EF4-FFF2-40B4-BE49-F238E27FC236}">
                <a16:creationId xmlns:a16="http://schemas.microsoft.com/office/drawing/2014/main" id="{B06D9287-7F69-4729-8879-75181ED9F815}"/>
              </a:ext>
            </a:extLst>
          </p:cNvPr>
          <p:cNvSpPr txBox="1"/>
          <p:nvPr/>
        </p:nvSpPr>
        <p:spPr>
          <a:xfrm>
            <a:off x="4504809" y="3024722"/>
            <a:ext cx="275972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r"/>
            <a:r>
              <a:rPr lang="de-DE" dirty="0"/>
              <a:t>Sekundarstufe I (3 Jahre)</a:t>
            </a:r>
          </a:p>
        </p:txBody>
      </p:sp>
      <p:sp>
        <p:nvSpPr>
          <p:cNvPr id="26" name="Textfeld 25">
            <a:extLst>
              <a:ext uri="{FF2B5EF4-FFF2-40B4-BE49-F238E27FC236}">
                <a16:creationId xmlns:a16="http://schemas.microsoft.com/office/drawing/2014/main" id="{E060685B-4E3F-4D8F-AA6C-C3A65C37745E}"/>
              </a:ext>
            </a:extLst>
          </p:cNvPr>
          <p:cNvSpPr txBox="1"/>
          <p:nvPr/>
        </p:nvSpPr>
        <p:spPr>
          <a:xfrm>
            <a:off x="4504809" y="2239731"/>
            <a:ext cx="275972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r"/>
            <a:r>
              <a:rPr lang="de-DE" dirty="0"/>
              <a:t>Sekundarstufe II (3 Jahre)</a:t>
            </a:r>
          </a:p>
        </p:txBody>
      </p:sp>
      <p:sp>
        <p:nvSpPr>
          <p:cNvPr id="27" name="Textfeld 26">
            <a:extLst>
              <a:ext uri="{FF2B5EF4-FFF2-40B4-BE49-F238E27FC236}">
                <a16:creationId xmlns:a16="http://schemas.microsoft.com/office/drawing/2014/main" id="{86ED2FE8-C70F-488E-9618-933C79AE7D7F}"/>
              </a:ext>
            </a:extLst>
          </p:cNvPr>
          <p:cNvSpPr txBox="1"/>
          <p:nvPr/>
        </p:nvSpPr>
        <p:spPr>
          <a:xfrm>
            <a:off x="3523859" y="1389228"/>
            <a:ext cx="373435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r"/>
            <a:r>
              <a:rPr lang="de-DE" dirty="0"/>
              <a:t>Uni / College / Ausbildung (3 Jahre)</a:t>
            </a:r>
          </a:p>
        </p:txBody>
      </p:sp>
      <p:sp>
        <p:nvSpPr>
          <p:cNvPr id="28" name="Textfeld 27">
            <a:extLst>
              <a:ext uri="{FF2B5EF4-FFF2-40B4-BE49-F238E27FC236}">
                <a16:creationId xmlns:a16="http://schemas.microsoft.com/office/drawing/2014/main" id="{26B6E7D9-0FC6-4295-A7A7-120039538574}"/>
              </a:ext>
            </a:extLst>
          </p:cNvPr>
          <p:cNvSpPr txBox="1"/>
          <p:nvPr/>
        </p:nvSpPr>
        <p:spPr>
          <a:xfrm>
            <a:off x="1423621" y="5951867"/>
            <a:ext cx="210570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de-DE" dirty="0"/>
              <a:t>Vorschule (3 Jahre)</a:t>
            </a:r>
          </a:p>
        </p:txBody>
      </p:sp>
      <p:sp>
        <p:nvSpPr>
          <p:cNvPr id="29" name="Textfeld 28">
            <a:extLst>
              <a:ext uri="{FF2B5EF4-FFF2-40B4-BE49-F238E27FC236}">
                <a16:creationId xmlns:a16="http://schemas.microsoft.com/office/drawing/2014/main" id="{5723D129-5F91-4FF3-8399-87AF46C95627}"/>
              </a:ext>
            </a:extLst>
          </p:cNvPr>
          <p:cNvSpPr txBox="1"/>
          <p:nvPr/>
        </p:nvSpPr>
        <p:spPr>
          <a:xfrm>
            <a:off x="1423621" y="5351797"/>
            <a:ext cx="238782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de-DE" dirty="0"/>
              <a:t>Grundschule (8 Jahre)</a:t>
            </a:r>
          </a:p>
        </p:txBody>
      </p:sp>
      <p:sp>
        <p:nvSpPr>
          <p:cNvPr id="30" name="Textfeld 29">
            <a:extLst>
              <a:ext uri="{FF2B5EF4-FFF2-40B4-BE49-F238E27FC236}">
                <a16:creationId xmlns:a16="http://schemas.microsoft.com/office/drawing/2014/main" id="{45FE3D64-6B02-48C4-A3A5-C1CE0626A267}"/>
              </a:ext>
            </a:extLst>
          </p:cNvPr>
          <p:cNvSpPr txBox="1"/>
          <p:nvPr/>
        </p:nvSpPr>
        <p:spPr>
          <a:xfrm>
            <a:off x="1423621" y="2396801"/>
            <a:ext cx="256736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de-DE" dirty="0"/>
              <a:t>Sekundarstufe (4 Jahre)</a:t>
            </a:r>
          </a:p>
        </p:txBody>
      </p:sp>
      <p:sp>
        <p:nvSpPr>
          <p:cNvPr id="31" name="Textfeld 30">
            <a:extLst>
              <a:ext uri="{FF2B5EF4-FFF2-40B4-BE49-F238E27FC236}">
                <a16:creationId xmlns:a16="http://schemas.microsoft.com/office/drawing/2014/main" id="{1EF296DD-4D6B-42E7-A45A-F7E8F854ECBC}"/>
              </a:ext>
            </a:extLst>
          </p:cNvPr>
          <p:cNvSpPr txBox="1"/>
          <p:nvPr/>
        </p:nvSpPr>
        <p:spPr>
          <a:xfrm>
            <a:off x="1410041" y="1430063"/>
            <a:ext cx="340092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de-DE" dirty="0"/>
              <a:t>Uni (4 Jahre) /</a:t>
            </a:r>
            <a:br>
              <a:rPr lang="de-DE" dirty="0"/>
            </a:br>
            <a:r>
              <a:rPr lang="de-DE" dirty="0"/>
              <a:t>College / Ausbildung (2-3 Jahre)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5" name="Text Box 4"/>
          <p:cNvSpPr txBox="1"/>
          <p:nvPr/>
        </p:nvSpPr>
        <p:spPr>
          <a:xfrm>
            <a:off x="261169" y="155769"/>
            <a:ext cx="8766397" cy="6618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2">
            <a:noAutofit/>
          </a:bodyPr>
          <a:lstStyle/>
          <a:p>
            <a:pPr>
              <a:defRPr sz="1600">
                <a:latin typeface="Comic Sans MS"/>
                <a:ea typeface="Comic Sans MS"/>
                <a:cs typeface="Comic Sans MS"/>
                <a:sym typeface="Comic Sans MS"/>
              </a:defRPr>
            </a:pPr>
            <a:r>
              <a:rPr lang="de-DE" sz="2000" b="1" dirty="0">
                <a:latin typeface="Lucida Sans" panose="020B0602030504020204" pitchFamily="34" charset="0"/>
              </a:rPr>
              <a:t>Der neue, kompetenzbasierte Lehrplan legt wert auf </a:t>
            </a:r>
            <a:br>
              <a:rPr lang="de-DE" sz="2000" b="1" dirty="0">
                <a:latin typeface="Lucida Sans" panose="020B0602030504020204" pitchFamily="34" charset="0"/>
              </a:rPr>
            </a:br>
            <a:r>
              <a:rPr lang="de-DE" sz="2000" b="1" dirty="0">
                <a:latin typeface="Lucida Sans" panose="020B0602030504020204" pitchFamily="34" charset="0"/>
              </a:rPr>
              <a:t>Sieben Kompetenzen</a:t>
            </a:r>
            <a:r>
              <a:rPr sz="2000" b="1" dirty="0">
                <a:latin typeface="Lucida Sans" panose="020B0602030504020204" pitchFamily="34" charset="0"/>
              </a:rPr>
              <a:t>:</a:t>
            </a:r>
            <a:endParaRPr lang="de-DE" sz="2000" b="1"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a:latin typeface="Lucida Sans" panose="020B0602030504020204" pitchFamily="34" charset="0"/>
              </a:rPr>
              <a:t>Kommunikation und </a:t>
            </a:r>
            <a:r>
              <a:rPr sz="2000" dirty="0" err="1">
                <a:latin typeface="Lucida Sans" panose="020B0602030504020204" pitchFamily="34" charset="0"/>
              </a:rPr>
              <a:t>Zusammenarbeit</a:t>
            </a:r>
            <a:endParaRPr lang="de-DE" sz="2000"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err="1">
                <a:latin typeface="Lucida Sans" panose="020B0602030504020204" pitchFamily="34" charset="0"/>
              </a:rPr>
              <a:t>kritisches</a:t>
            </a:r>
            <a:r>
              <a:rPr sz="2000" dirty="0">
                <a:latin typeface="Lucida Sans" panose="020B0602030504020204" pitchFamily="34" charset="0"/>
              </a:rPr>
              <a:t> </a:t>
            </a:r>
            <a:r>
              <a:rPr sz="2000" dirty="0" err="1">
                <a:latin typeface="Lucida Sans" panose="020B0602030504020204" pitchFamily="34" charset="0"/>
              </a:rPr>
              <a:t>Denken</a:t>
            </a:r>
            <a:r>
              <a:rPr sz="2000" dirty="0">
                <a:latin typeface="Lucida Sans" panose="020B0602030504020204" pitchFamily="34" charset="0"/>
              </a:rPr>
              <a:t> und </a:t>
            </a:r>
            <a:r>
              <a:rPr sz="2000" dirty="0" err="1">
                <a:latin typeface="Lucida Sans" panose="020B0602030504020204" pitchFamily="34" charset="0"/>
              </a:rPr>
              <a:t>Problemlösung</a:t>
            </a:r>
            <a:endParaRPr lang="de-DE" sz="2000"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err="1">
                <a:latin typeface="Lucida Sans" panose="020B0602030504020204" pitchFamily="34" charset="0"/>
              </a:rPr>
              <a:t>Kreativität</a:t>
            </a:r>
            <a:r>
              <a:rPr sz="2000" dirty="0">
                <a:latin typeface="Lucida Sans" panose="020B0602030504020204" pitchFamily="34" charset="0"/>
              </a:rPr>
              <a:t> und </a:t>
            </a:r>
            <a:r>
              <a:rPr sz="2000" dirty="0" err="1">
                <a:latin typeface="Lucida Sans" panose="020B0602030504020204" pitchFamily="34" charset="0"/>
              </a:rPr>
              <a:t>Phantasie</a:t>
            </a:r>
            <a:endParaRPr lang="de-DE" sz="2000"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err="1">
                <a:latin typeface="Lucida Sans" panose="020B0602030504020204" pitchFamily="34" charset="0"/>
              </a:rPr>
              <a:t>Staatsbürgerschaft</a:t>
            </a:r>
            <a:endParaRPr lang="de-DE" sz="2000"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err="1">
                <a:latin typeface="Lucida Sans" panose="020B0602030504020204" pitchFamily="34" charset="0"/>
              </a:rPr>
              <a:t>digitale</a:t>
            </a:r>
            <a:r>
              <a:rPr sz="2000" dirty="0">
                <a:latin typeface="Lucida Sans" panose="020B0602030504020204" pitchFamily="34" charset="0"/>
              </a:rPr>
              <a:t> </a:t>
            </a:r>
            <a:r>
              <a:rPr sz="2000" dirty="0" err="1">
                <a:latin typeface="Lucida Sans" panose="020B0602030504020204" pitchFamily="34" charset="0"/>
              </a:rPr>
              <a:t>Kompetenz</a:t>
            </a:r>
            <a:endParaRPr lang="de-DE" sz="2000"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err="1">
                <a:latin typeface="Lucida Sans" panose="020B0602030504020204" pitchFamily="34" charset="0"/>
              </a:rPr>
              <a:t>Lernen</a:t>
            </a:r>
            <a:r>
              <a:rPr sz="2000" dirty="0">
                <a:latin typeface="Lucida Sans" panose="020B0602030504020204" pitchFamily="34" charset="0"/>
              </a:rPr>
              <a:t> </a:t>
            </a:r>
            <a:r>
              <a:rPr sz="2000" dirty="0" err="1">
                <a:latin typeface="Lucida Sans" panose="020B0602030504020204" pitchFamily="34" charset="0"/>
              </a:rPr>
              <a:t>lernen</a:t>
            </a:r>
            <a:r>
              <a:rPr sz="2000" dirty="0">
                <a:latin typeface="Lucida Sans" panose="020B0602030504020204" pitchFamily="34" charset="0"/>
              </a:rPr>
              <a:t> </a:t>
            </a:r>
            <a:endParaRPr lang="de-DE" sz="2000" dirty="0">
              <a:latin typeface="Lucida Sans" panose="020B0602030504020204" pitchFamily="34" charset="0"/>
            </a:endParaRPr>
          </a:p>
          <a:p>
            <a:pPr marL="455850" indent="-457200">
              <a:buFont typeface="+mj-lt"/>
              <a:buAutoNum type="arabicPeriod"/>
              <a:defRPr sz="1600">
                <a:latin typeface="Comic Sans MS"/>
                <a:ea typeface="Comic Sans MS"/>
                <a:cs typeface="Comic Sans MS"/>
                <a:sym typeface="Comic Sans MS"/>
              </a:defRPr>
            </a:pPr>
            <a:r>
              <a:rPr sz="2000" dirty="0" err="1">
                <a:latin typeface="Lucida Sans" panose="020B0602030504020204" pitchFamily="34" charset="0"/>
              </a:rPr>
              <a:t>Selbstwirksamkeit</a:t>
            </a:r>
            <a:endParaRPr sz="2000" dirty="0">
              <a:latin typeface="Lucida Sans" panose="020B0602030504020204" pitchFamily="34" charset="0"/>
            </a:endParaRPr>
          </a:p>
          <a:p>
            <a:pPr>
              <a:defRPr sz="1600">
                <a:latin typeface="Comic Sans MS"/>
                <a:ea typeface="Comic Sans MS"/>
                <a:cs typeface="Comic Sans MS"/>
                <a:sym typeface="Comic Sans MS"/>
              </a:defRPr>
            </a:pPr>
            <a:endParaRPr sz="2000" dirty="0">
              <a:latin typeface="Lucida Sans" panose="020B0602030504020204" pitchFamily="34" charset="0"/>
            </a:endParaRPr>
          </a:p>
          <a:p>
            <a:pPr defTabSz="457200">
              <a:defRPr sz="1600">
                <a:latin typeface="Comic Sans MS"/>
                <a:ea typeface="Comic Sans MS"/>
                <a:cs typeface="Comic Sans MS"/>
                <a:sym typeface="Comic Sans MS"/>
              </a:defRPr>
            </a:pPr>
            <a:r>
              <a:rPr sz="2000" b="1" dirty="0" err="1">
                <a:latin typeface="Lucida Sans" panose="020B0602030504020204" pitchFamily="34" charset="0"/>
              </a:rPr>
              <a:t>Ziel</a:t>
            </a:r>
            <a:r>
              <a:rPr lang="de-DE" sz="2000" b="1" dirty="0">
                <a:latin typeface="Lucida Sans" panose="020B0602030504020204" pitchFamily="34" charset="0"/>
              </a:rPr>
              <a:t>e: </a:t>
            </a:r>
          </a:p>
          <a:p>
            <a:pPr marL="285750" indent="-285750" defTabSz="457200">
              <a:buFont typeface="Arial" panose="020B0604020202020204" pitchFamily="34" charset="0"/>
              <a:buChar char="•"/>
              <a:defRPr sz="1600">
                <a:latin typeface="Comic Sans MS"/>
                <a:ea typeface="Comic Sans MS"/>
                <a:cs typeface="Comic Sans MS"/>
                <a:sym typeface="Comic Sans MS"/>
              </a:defRPr>
            </a:pPr>
            <a:r>
              <a:rPr sz="2000" dirty="0" err="1">
                <a:latin typeface="Lucida Sans" panose="020B0602030504020204" pitchFamily="34" charset="0"/>
              </a:rPr>
              <a:t>anwendungs</a:t>
            </a:r>
            <a:r>
              <a:rPr sz="2000" dirty="0">
                <a:latin typeface="Lucida Sans" panose="020B0602030504020204" pitchFamily="34" charset="0"/>
              </a:rPr>
              <a:t>- und </a:t>
            </a:r>
            <a:r>
              <a:rPr sz="2000" dirty="0" err="1">
                <a:latin typeface="Lucida Sans" panose="020B0602030504020204" pitchFamily="34" charset="0"/>
              </a:rPr>
              <a:t>berufsorientiert</a:t>
            </a:r>
            <a:r>
              <a:rPr lang="de-DE" sz="2000" dirty="0">
                <a:latin typeface="Lucida Sans" panose="020B0602030504020204" pitchFamily="34" charset="0"/>
              </a:rPr>
              <a:t>e</a:t>
            </a:r>
            <a:r>
              <a:rPr sz="2000" dirty="0">
                <a:latin typeface="Lucida Sans" panose="020B0602030504020204" pitchFamily="34" charset="0"/>
              </a:rPr>
              <a:t> </a:t>
            </a:r>
            <a:r>
              <a:rPr lang="de-DE" sz="2000" dirty="0">
                <a:latin typeface="Lucida Sans" panose="020B0602030504020204" pitchFamily="34" charset="0"/>
              </a:rPr>
              <a:t>Ausrichtung</a:t>
            </a:r>
          </a:p>
          <a:p>
            <a:pPr marL="285750" indent="-285750" defTabSz="457200">
              <a:buFont typeface="Arial" panose="020B0604020202020204" pitchFamily="34" charset="0"/>
              <a:buChar char="•"/>
              <a:defRPr sz="1600">
                <a:latin typeface="Comic Sans MS"/>
                <a:ea typeface="Comic Sans MS"/>
                <a:cs typeface="Comic Sans MS"/>
                <a:sym typeface="Comic Sans MS"/>
              </a:defRPr>
            </a:pPr>
            <a:r>
              <a:rPr sz="2000" dirty="0" err="1">
                <a:latin typeface="Lucida Sans" panose="020B0602030504020204" pitchFamily="34" charset="0"/>
              </a:rPr>
              <a:t>bessere</a:t>
            </a:r>
            <a:r>
              <a:rPr sz="2000" dirty="0">
                <a:latin typeface="Lucida Sans" panose="020B0602030504020204" pitchFamily="34" charset="0"/>
              </a:rPr>
              <a:t> </a:t>
            </a:r>
            <a:r>
              <a:rPr sz="2000" dirty="0" err="1">
                <a:latin typeface="Lucida Sans" panose="020B0602030504020204" pitchFamily="34" charset="0"/>
              </a:rPr>
              <a:t>Beschäftigungsfähigkeit</a:t>
            </a:r>
            <a:r>
              <a:rPr sz="2000" dirty="0">
                <a:latin typeface="Lucida Sans" panose="020B0602030504020204" pitchFamily="34" charset="0"/>
              </a:rPr>
              <a:t> </a:t>
            </a:r>
            <a:r>
              <a:rPr lang="de-DE" sz="2000" dirty="0">
                <a:latin typeface="Lucida Sans" panose="020B0602030504020204" pitchFamily="34" charset="0"/>
              </a:rPr>
              <a:t>der </a:t>
            </a:r>
            <a:r>
              <a:rPr sz="2000" dirty="0">
                <a:latin typeface="Lucida Sans" panose="020B0602030504020204" pitchFamily="34" charset="0"/>
              </a:rPr>
              <a:t>Absolvent</a:t>
            </a:r>
            <a:r>
              <a:rPr lang="de-DE" sz="2000" dirty="0">
                <a:latin typeface="Lucida Sans" panose="020B0602030504020204" pitchFamily="34" charset="0"/>
              </a:rPr>
              <a:t>*</a:t>
            </a:r>
            <a:r>
              <a:rPr sz="2000" dirty="0" err="1">
                <a:latin typeface="Lucida Sans" panose="020B0602030504020204" pitchFamily="34" charset="0"/>
              </a:rPr>
              <a:t>innen</a:t>
            </a:r>
            <a:endParaRPr lang="de-DE" sz="2000" dirty="0">
              <a:latin typeface="Lucida Sans" panose="020B0602030504020204" pitchFamily="34" charset="0"/>
            </a:endParaRPr>
          </a:p>
          <a:p>
            <a:pPr marL="285750" indent="-285750" defTabSz="457200">
              <a:buFont typeface="Arial" panose="020B0604020202020204" pitchFamily="34" charset="0"/>
              <a:buChar char="•"/>
              <a:defRPr sz="1600">
                <a:latin typeface="Comic Sans MS"/>
                <a:ea typeface="Comic Sans MS"/>
                <a:cs typeface="Comic Sans MS"/>
                <a:sym typeface="Comic Sans MS"/>
              </a:defRPr>
            </a:pPr>
            <a:r>
              <a:rPr lang="de-DE" sz="2000" dirty="0">
                <a:latin typeface="Lucida Sans" panose="020B0602030504020204" pitchFamily="34" charset="0"/>
              </a:rPr>
              <a:t>von der Lehrerbezogenheit zur Schülerbezogenheit</a:t>
            </a:r>
            <a:endParaRPr sz="2000" dirty="0">
              <a:latin typeface="Lucida Sans" panose="020B0602030504020204" pitchFamily="34" charset="0"/>
            </a:endParaRPr>
          </a:p>
          <a:p>
            <a:pPr>
              <a:defRPr sz="1600">
                <a:latin typeface="Comic Sans MS"/>
                <a:ea typeface="Comic Sans MS"/>
                <a:cs typeface="Comic Sans MS"/>
                <a:sym typeface="Comic Sans MS"/>
              </a:defRPr>
            </a:pPr>
            <a:endParaRPr sz="2000" dirty="0">
              <a:latin typeface="Lucida Sans" panose="020B0602030504020204" pitchFamily="34" charset="0"/>
            </a:endParaRPr>
          </a:p>
          <a:p>
            <a:pPr>
              <a:defRPr sz="1600">
                <a:latin typeface="Comic Sans MS"/>
                <a:ea typeface="Comic Sans MS"/>
                <a:cs typeface="Comic Sans MS"/>
                <a:sym typeface="Comic Sans MS"/>
              </a:defRPr>
            </a:pPr>
            <a:r>
              <a:rPr sz="2000" dirty="0" err="1">
                <a:latin typeface="Lucida Sans" panose="020B0602030504020204" pitchFamily="34" charset="0"/>
              </a:rPr>
              <a:t>Traditionelle</a:t>
            </a:r>
            <a:r>
              <a:rPr sz="2000" dirty="0">
                <a:latin typeface="Lucida Sans" panose="020B0602030504020204" pitchFamily="34" charset="0"/>
              </a:rPr>
              <a:t> </a:t>
            </a:r>
            <a:r>
              <a:rPr sz="2000" dirty="0" err="1">
                <a:latin typeface="Lucida Sans" panose="020B0602030504020204" pitchFamily="34" charset="0"/>
              </a:rPr>
              <a:t>Sitzreihen</a:t>
            </a:r>
            <a:r>
              <a:rPr sz="2000" dirty="0">
                <a:latin typeface="Lucida Sans" panose="020B0602030504020204" pitchFamily="34" charset="0"/>
              </a:rPr>
              <a:t> </a:t>
            </a:r>
            <a:r>
              <a:rPr sz="2000" dirty="0" err="1">
                <a:latin typeface="Lucida Sans" panose="020B0602030504020204" pitchFamily="34" charset="0"/>
              </a:rPr>
              <a:t>wurden</a:t>
            </a:r>
            <a:r>
              <a:rPr sz="2000" dirty="0">
                <a:latin typeface="Lucida Sans" panose="020B0602030504020204" pitchFamily="34" charset="0"/>
              </a:rPr>
              <a:t> </a:t>
            </a:r>
            <a:r>
              <a:rPr sz="2000" dirty="0" err="1">
                <a:latin typeface="Lucida Sans" panose="020B0602030504020204" pitchFamily="34" charset="0"/>
              </a:rPr>
              <a:t>durch</a:t>
            </a:r>
            <a:r>
              <a:rPr sz="2000" dirty="0">
                <a:latin typeface="Lucida Sans" panose="020B0602030504020204" pitchFamily="34" charset="0"/>
              </a:rPr>
              <a:t> Sitz- </a:t>
            </a:r>
            <a:r>
              <a:rPr sz="2000" dirty="0" err="1">
                <a:latin typeface="Lucida Sans" panose="020B0602030504020204" pitchFamily="34" charset="0"/>
              </a:rPr>
              <a:t>bzw</a:t>
            </a:r>
            <a:r>
              <a:rPr sz="2000" dirty="0">
                <a:latin typeface="Lucida Sans" panose="020B0602030504020204" pitchFamily="34" charset="0"/>
              </a:rPr>
              <a:t>. </a:t>
            </a:r>
            <a:r>
              <a:rPr sz="2000" dirty="0" err="1">
                <a:latin typeface="Lucida Sans" panose="020B0602030504020204" pitchFamily="34" charset="0"/>
              </a:rPr>
              <a:t>Arbeitsgruppen</a:t>
            </a:r>
            <a:r>
              <a:rPr sz="2000" dirty="0">
                <a:latin typeface="Lucida Sans" panose="020B0602030504020204" pitchFamily="34" charset="0"/>
              </a:rPr>
              <a:t> </a:t>
            </a:r>
            <a:r>
              <a:rPr sz="2000" dirty="0" err="1">
                <a:latin typeface="Lucida Sans" panose="020B0602030504020204" pitchFamily="34" charset="0"/>
              </a:rPr>
              <a:t>abgelöst</a:t>
            </a:r>
            <a:r>
              <a:rPr sz="2000" dirty="0">
                <a:latin typeface="Lucida Sans" panose="020B0602030504020204" pitchFamily="34" charset="0"/>
              </a:rPr>
              <a:t>.</a:t>
            </a:r>
          </a:p>
          <a:p>
            <a:pPr>
              <a:defRPr sz="1600">
                <a:latin typeface="Comic Sans MS"/>
                <a:ea typeface="Comic Sans MS"/>
                <a:cs typeface="Comic Sans MS"/>
                <a:sym typeface="Comic Sans MS"/>
              </a:defRPr>
            </a:pPr>
            <a:endParaRPr sz="2000" dirty="0">
              <a:latin typeface="Lucida Sans" panose="020B0602030504020204" pitchFamily="34" charset="0"/>
            </a:endParaRPr>
          </a:p>
          <a:p>
            <a:pPr>
              <a:defRPr sz="1600">
                <a:latin typeface="Comic Sans MS"/>
                <a:ea typeface="Comic Sans MS"/>
                <a:cs typeface="Comic Sans MS"/>
                <a:sym typeface="Comic Sans MS"/>
              </a:defRPr>
            </a:pPr>
            <a:r>
              <a:rPr lang="de-DE" sz="2000" dirty="0">
                <a:latin typeface="Lucida Sans" panose="020B0602030504020204" pitchFamily="34" charset="0"/>
              </a:rPr>
              <a:t>Weiterhin Orientierung am </a:t>
            </a:r>
            <a:r>
              <a:rPr sz="2000" b="1" dirty="0" err="1">
                <a:latin typeface="Lucida Sans" panose="020B0602030504020204" pitchFamily="34" charset="0"/>
              </a:rPr>
              <a:t>britischen</a:t>
            </a:r>
            <a:r>
              <a:rPr sz="2000" b="1" dirty="0">
                <a:latin typeface="Lucida Sans" panose="020B0602030504020204" pitchFamily="34" charset="0"/>
              </a:rPr>
              <a:t> </a:t>
            </a:r>
            <a:r>
              <a:rPr sz="2000" b="1" dirty="0" err="1">
                <a:latin typeface="Lucida Sans" panose="020B0602030504020204" pitchFamily="34" charset="0"/>
              </a:rPr>
              <a:t>Schulsystem</a:t>
            </a:r>
            <a:r>
              <a:rPr sz="2000" dirty="0">
                <a:latin typeface="Lucida Sans" panose="020B0602030504020204" pitchFamily="34" charset="0"/>
              </a:rPr>
              <a:t>.</a:t>
            </a:r>
          </a:p>
          <a:p>
            <a:pPr marL="285750" indent="-285750">
              <a:buFont typeface="Arial" panose="020B0604020202020204" pitchFamily="34" charset="0"/>
              <a:buChar char="•"/>
              <a:defRPr sz="1600">
                <a:latin typeface="Comic Sans MS"/>
                <a:ea typeface="Comic Sans MS"/>
                <a:cs typeface="Comic Sans MS"/>
                <a:sym typeface="Comic Sans MS"/>
              </a:defRPr>
            </a:pPr>
            <a:r>
              <a:rPr sz="2000" dirty="0">
                <a:latin typeface="Lucida Sans" panose="020B0602030504020204" pitchFamily="34" charset="0"/>
              </a:rPr>
              <a:t>Das </a:t>
            </a:r>
            <a:r>
              <a:rPr sz="2000" dirty="0" err="1">
                <a:latin typeface="Lucida Sans" panose="020B0602030504020204" pitchFamily="34" charset="0"/>
              </a:rPr>
              <a:t>Schuljahr</a:t>
            </a:r>
            <a:r>
              <a:rPr sz="2000" dirty="0">
                <a:latin typeface="Lucida Sans" panose="020B0602030504020204" pitchFamily="34" charset="0"/>
              </a:rPr>
              <a:t> </a:t>
            </a:r>
            <a:r>
              <a:rPr sz="2000" dirty="0" err="1">
                <a:latin typeface="Lucida Sans" panose="020B0602030504020204" pitchFamily="34" charset="0"/>
              </a:rPr>
              <a:t>ist</a:t>
            </a:r>
            <a:r>
              <a:rPr sz="2000" dirty="0">
                <a:latin typeface="Lucida Sans" panose="020B0602030504020204" pitchFamily="34" charset="0"/>
              </a:rPr>
              <a:t> in </a:t>
            </a:r>
            <a:r>
              <a:rPr sz="2000" b="1" dirty="0">
                <a:latin typeface="Lucida Sans" panose="020B0602030504020204" pitchFamily="34" charset="0"/>
              </a:rPr>
              <a:t>3 Trimester</a:t>
            </a:r>
            <a:r>
              <a:rPr sz="2000" dirty="0">
                <a:latin typeface="Lucida Sans" panose="020B0602030504020204" pitchFamily="34" charset="0"/>
              </a:rPr>
              <a:t> </a:t>
            </a:r>
            <a:r>
              <a:rPr sz="2000" dirty="0" err="1">
                <a:latin typeface="Lucida Sans" panose="020B0602030504020204" pitchFamily="34" charset="0"/>
              </a:rPr>
              <a:t>unterteilt</a:t>
            </a:r>
            <a:r>
              <a:rPr sz="2000" dirty="0">
                <a:latin typeface="Lucida Sans" panose="020B0602030504020204" pitchFamily="34" charset="0"/>
              </a:rPr>
              <a:t> und </a:t>
            </a:r>
            <a:r>
              <a:rPr sz="2000" dirty="0" err="1">
                <a:latin typeface="Lucida Sans" panose="020B0602030504020204" pitchFamily="34" charset="0"/>
              </a:rPr>
              <a:t>beginnt</a:t>
            </a:r>
            <a:r>
              <a:rPr sz="2000" dirty="0">
                <a:latin typeface="Lucida Sans" panose="020B0602030504020204" pitchFamily="34" charset="0"/>
              </a:rPr>
              <a:t> </a:t>
            </a:r>
            <a:r>
              <a:rPr sz="2000" dirty="0" err="1">
                <a:latin typeface="Lucida Sans" panose="020B0602030504020204" pitchFamily="34" charset="0"/>
              </a:rPr>
              <a:t>im</a:t>
            </a:r>
            <a:r>
              <a:rPr sz="2000" dirty="0">
                <a:latin typeface="Lucida Sans" panose="020B0602030504020204" pitchFamily="34" charset="0"/>
              </a:rPr>
              <a:t> </a:t>
            </a:r>
            <a:r>
              <a:rPr sz="2000" dirty="0" err="1">
                <a:latin typeface="Lucida Sans" panose="020B0602030504020204" pitchFamily="34" charset="0"/>
              </a:rPr>
              <a:t>Januar</a:t>
            </a:r>
            <a:r>
              <a:rPr sz="2000" dirty="0">
                <a:latin typeface="Lucida Sans" panose="020B0602030504020204" pitchFamily="34" charset="0"/>
              </a:rPr>
              <a:t>.</a:t>
            </a:r>
            <a:br>
              <a:rPr sz="2000" dirty="0">
                <a:latin typeface="Lucida Sans" panose="020B0602030504020204" pitchFamily="34" charset="0"/>
              </a:rPr>
            </a:br>
            <a:r>
              <a:rPr sz="2000" b="1" dirty="0" err="1">
                <a:latin typeface="Lucida Sans" panose="020B0602030504020204" pitchFamily="34" charset="0"/>
              </a:rPr>
              <a:t>Schuluniformen</a:t>
            </a:r>
            <a:r>
              <a:rPr sz="2000" dirty="0">
                <a:latin typeface="Lucida Sans" panose="020B0602030504020204" pitchFamily="34" charset="0"/>
              </a:rPr>
              <a:t> und </a:t>
            </a:r>
            <a:r>
              <a:rPr sz="2000" dirty="0" err="1">
                <a:latin typeface="Lucida Sans" panose="020B0602030504020204" pitchFamily="34" charset="0"/>
              </a:rPr>
              <a:t>Schuhe</a:t>
            </a:r>
            <a:r>
              <a:rPr sz="2000" dirty="0">
                <a:latin typeface="Lucida Sans" panose="020B0602030504020204" pitchFamily="34" charset="0"/>
              </a:rPr>
              <a:t> </a:t>
            </a:r>
            <a:r>
              <a:rPr sz="2000" dirty="0" err="1">
                <a:latin typeface="Lucida Sans" panose="020B0602030504020204" pitchFamily="34" charset="0"/>
              </a:rPr>
              <a:t>sind</a:t>
            </a:r>
            <a:r>
              <a:rPr sz="2000" dirty="0">
                <a:latin typeface="Lucida Sans" panose="020B0602030504020204" pitchFamily="34" charset="0"/>
              </a:rPr>
              <a:t> </a:t>
            </a:r>
            <a:r>
              <a:rPr sz="2000" dirty="0" err="1">
                <a:latin typeface="Lucida Sans" panose="020B0602030504020204" pitchFamily="34" charset="0"/>
              </a:rPr>
              <a:t>Pflicht</a:t>
            </a:r>
            <a:r>
              <a:rPr sz="2000" dirty="0">
                <a:latin typeface="Lucida Sans" panose="020B0602030504020204" pitchFamily="34" charset="0"/>
              </a:rPr>
              <a:t>.</a:t>
            </a:r>
          </a:p>
          <a:p>
            <a:pPr algn="r">
              <a:defRPr sz="800">
                <a:latin typeface="Comic Sans MS"/>
                <a:ea typeface="Comic Sans MS"/>
                <a:cs typeface="Comic Sans MS"/>
                <a:sym typeface="Comic Sans MS"/>
              </a:defRPr>
            </a:pPr>
            <a:r>
              <a:rPr sz="1000" dirty="0">
                <a:latin typeface="Lucida Sans" panose="020B0602030504020204" pitchFamily="34" charset="0"/>
              </a:rPr>
              <a:t>Quelle: https://static.daad.de/media/daad_de/pdfs_nicht_barrierefrei/infos-services-fuer-hochschulen/</a:t>
            </a:r>
          </a:p>
          <a:p>
            <a:pPr algn="r">
              <a:defRPr sz="800">
                <a:latin typeface="Comic Sans MS"/>
                <a:ea typeface="Comic Sans MS"/>
                <a:cs typeface="Comic Sans MS"/>
                <a:sym typeface="Comic Sans MS"/>
              </a:defRPr>
            </a:pPr>
            <a:r>
              <a:rPr sz="1000" dirty="0" err="1">
                <a:latin typeface="Lucida Sans" panose="020B0602030504020204" pitchFamily="34" charset="0"/>
              </a:rPr>
              <a:t>laendersachstaende</a:t>
            </a:r>
            <a:r>
              <a:rPr sz="1000" dirty="0">
                <a:latin typeface="Lucida Sans" panose="020B0602030504020204" pitchFamily="34" charset="0"/>
              </a:rPr>
              <a:t>/expertise-zu-</a:t>
            </a:r>
            <a:r>
              <a:rPr sz="1000" dirty="0" err="1">
                <a:latin typeface="Lucida Sans" panose="020B0602030504020204" pitchFamily="34" charset="0"/>
              </a:rPr>
              <a:t>themen</a:t>
            </a:r>
            <a:r>
              <a:rPr sz="1000" dirty="0">
                <a:latin typeface="Lucida Sans" panose="020B0602030504020204" pitchFamily="34" charset="0"/>
              </a:rPr>
              <a:t>-</a:t>
            </a:r>
            <a:r>
              <a:rPr sz="1000" dirty="0" err="1">
                <a:latin typeface="Lucida Sans" panose="020B0602030504020204" pitchFamily="34" charset="0"/>
              </a:rPr>
              <a:t>laendern-regionen</a:t>
            </a:r>
            <a:r>
              <a:rPr sz="1000" dirty="0">
                <a:latin typeface="Lucida Sans" panose="020B0602030504020204" pitchFamily="34" charset="0"/>
              </a:rPr>
              <a:t>/kenia_daad_sachstand.pdf</a:t>
            </a:r>
          </a:p>
        </p:txBody>
      </p:sp>
      <p:pic>
        <p:nvPicPr>
          <p:cNvPr id="406" name="IMG_6426.jpeg" descr="IMG_6426.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9836" y="4068630"/>
            <a:ext cx="3607728" cy="2705796"/>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ext Box 4"/>
          <p:cNvSpPr txBox="1">
            <a:spLocks noChangeAspect="1"/>
          </p:cNvSpPr>
          <p:nvPr/>
        </p:nvSpPr>
        <p:spPr>
          <a:xfrm>
            <a:off x="5008713" y="248159"/>
            <a:ext cx="3897838" cy="6361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oAutofit/>
          </a:bodyPr>
          <a:lstStyle/>
          <a:p>
            <a:pPr algn="ctr">
              <a:defRPr sz="1600" b="1">
                <a:latin typeface="Comic Sans MS"/>
                <a:ea typeface="Comic Sans MS"/>
                <a:cs typeface="Comic Sans MS"/>
                <a:sym typeface="Comic Sans MS"/>
              </a:defRPr>
            </a:pPr>
            <a:r>
              <a:rPr sz="2400" dirty="0">
                <a:latin typeface="Lucida Sans" panose="020B0602030504020204" pitchFamily="34" charset="0"/>
              </a:rPr>
              <a:t>2024</a:t>
            </a: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Abschluss</a:t>
            </a:r>
            <a:r>
              <a:rPr sz="1750" dirty="0">
                <a:latin typeface="Lucida Sans" panose="020B0602030504020204" pitchFamily="34" charset="0"/>
              </a:rPr>
              <a:t> </a:t>
            </a:r>
            <a:r>
              <a:rPr sz="1750" dirty="0" err="1">
                <a:latin typeface="Lucida Sans" panose="020B0602030504020204" pitchFamily="34" charset="0"/>
              </a:rPr>
              <a:t>Projekt</a:t>
            </a:r>
            <a:r>
              <a:rPr sz="1750" dirty="0">
                <a:latin typeface="Lucida Sans" panose="020B0602030504020204" pitchFamily="34" charset="0"/>
              </a:rPr>
              <a:t> „</a:t>
            </a:r>
            <a:r>
              <a:rPr sz="1750" dirty="0" err="1">
                <a:latin typeface="Lucida Sans" panose="020B0602030504020204" pitchFamily="34" charset="0"/>
              </a:rPr>
              <a:t>Werkstätten</a:t>
            </a:r>
            <a:r>
              <a:rPr sz="1750" dirty="0">
                <a:latin typeface="Lucida Sans" panose="020B0602030504020204" pitchFamily="34" charset="0"/>
              </a:rPr>
              <a:t>“ </a:t>
            </a:r>
            <a:r>
              <a:rPr sz="1750" dirty="0" err="1">
                <a:latin typeface="Lucida Sans" panose="020B0602030504020204" pitchFamily="34" charset="0"/>
              </a:rPr>
              <a:t>gefördert</a:t>
            </a:r>
            <a:r>
              <a:rPr sz="1750" dirty="0">
                <a:latin typeface="Lucida Sans" panose="020B0602030504020204" pitchFamily="34" charset="0"/>
              </a:rPr>
              <a:t> von den Schmitz-</a:t>
            </a:r>
            <a:r>
              <a:rPr sz="1750" dirty="0" err="1">
                <a:latin typeface="Lucida Sans" panose="020B0602030504020204" pitchFamily="34" charset="0"/>
              </a:rPr>
              <a:t>Stiftungen</a:t>
            </a:r>
            <a:endParaRPr sz="1750" dirty="0">
              <a:latin typeface="Lucida Sans" panose="020B0602030504020204" pitchFamily="34" charset="0"/>
            </a:endParaRP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Projekt</a:t>
            </a:r>
            <a:r>
              <a:rPr sz="1750" dirty="0">
                <a:latin typeface="Lucida Sans" panose="020B0602030504020204" pitchFamily="34" charset="0"/>
              </a:rPr>
              <a:t> „Wasser und Strom“ </a:t>
            </a:r>
            <a:r>
              <a:rPr sz="1750" dirty="0" err="1">
                <a:latin typeface="Lucida Sans" panose="020B0602030504020204" pitchFamily="34" charset="0"/>
              </a:rPr>
              <a:t>gefördert</a:t>
            </a:r>
            <a:r>
              <a:rPr sz="1750" dirty="0">
                <a:latin typeface="Lucida Sans" panose="020B0602030504020204" pitchFamily="34" charset="0"/>
              </a:rPr>
              <a:t> </a:t>
            </a:r>
            <a:r>
              <a:rPr sz="1750" dirty="0" err="1">
                <a:latin typeface="Lucida Sans" panose="020B0602030504020204" pitchFamily="34" charset="0"/>
              </a:rPr>
              <a:t>vom</a:t>
            </a:r>
            <a:r>
              <a:rPr sz="1750" dirty="0">
                <a:latin typeface="Lucida Sans" panose="020B0602030504020204" pitchFamily="34" charset="0"/>
              </a:rPr>
              <a:t> Land Baden-Württemberg</a:t>
            </a: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Umsetzung</a:t>
            </a:r>
            <a:r>
              <a:rPr sz="1750" dirty="0">
                <a:latin typeface="Lucida Sans" panose="020B0602030504020204" pitchFamily="34" charset="0"/>
              </a:rPr>
              <a:t> </a:t>
            </a:r>
            <a:r>
              <a:rPr sz="1750" dirty="0" err="1">
                <a:latin typeface="Lucida Sans" panose="020B0602030504020204" pitchFamily="34" charset="0"/>
              </a:rPr>
              <a:t>neue</a:t>
            </a:r>
            <a:r>
              <a:rPr sz="1750" dirty="0">
                <a:latin typeface="Lucida Sans" panose="020B0602030504020204" pitchFamily="34" charset="0"/>
              </a:rPr>
              <a:t> CBC </a:t>
            </a:r>
            <a:r>
              <a:rPr sz="1750" dirty="0" err="1">
                <a:latin typeface="Lucida Sans" panose="020B0602030504020204" pitchFamily="34" charset="0"/>
              </a:rPr>
              <a:t>Lehrplan</a:t>
            </a:r>
            <a:endParaRPr sz="1750" dirty="0">
              <a:latin typeface="Lucida Sans" panose="020B0602030504020204" pitchFamily="34" charset="0"/>
            </a:endParaRP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Übergang</a:t>
            </a:r>
            <a:r>
              <a:rPr sz="1750" dirty="0">
                <a:latin typeface="Lucida Sans" panose="020B0602030504020204" pitchFamily="34" charset="0"/>
              </a:rPr>
              <a:t> von 23 </a:t>
            </a:r>
            <a:r>
              <a:rPr sz="1750" dirty="0" err="1">
                <a:latin typeface="Lucida Sans" panose="020B0602030504020204" pitchFamily="34" charset="0"/>
              </a:rPr>
              <a:t>Schüler:innen</a:t>
            </a:r>
            <a:r>
              <a:rPr sz="1750" dirty="0">
                <a:latin typeface="Lucida Sans" panose="020B0602030504020204" pitchFamily="34" charset="0"/>
              </a:rPr>
              <a:t> auf die </a:t>
            </a:r>
            <a:r>
              <a:rPr sz="1750" dirty="0" err="1">
                <a:latin typeface="Lucida Sans" panose="020B0602030504020204" pitchFamily="34" charset="0"/>
              </a:rPr>
              <a:t>weiterführende</a:t>
            </a:r>
            <a:r>
              <a:rPr sz="1750" dirty="0">
                <a:latin typeface="Lucida Sans" panose="020B0602030504020204" pitchFamily="34" charset="0"/>
              </a:rPr>
              <a:t> Schule; </a:t>
            </a:r>
            <a:r>
              <a:rPr sz="1750" dirty="0" err="1">
                <a:latin typeface="Lucida Sans" panose="020B0602030504020204" pitchFamily="34" charset="0"/>
              </a:rPr>
              <a:t>Werbung</a:t>
            </a:r>
            <a:r>
              <a:rPr sz="1750" dirty="0">
                <a:latin typeface="Lucida Sans" panose="020B0602030504020204" pitchFamily="34" charset="0"/>
              </a:rPr>
              <a:t> für </a:t>
            </a:r>
            <a:r>
              <a:rPr sz="1750" dirty="0" err="1">
                <a:latin typeface="Lucida Sans" panose="020B0602030504020204" pitchFamily="34" charset="0"/>
              </a:rPr>
              <a:t>Bildungspartner</a:t>
            </a:r>
            <a:endParaRPr sz="1750" dirty="0">
              <a:latin typeface="Lucida Sans" panose="020B0602030504020204" pitchFamily="34" charset="0"/>
            </a:endParaRP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Anpassung</a:t>
            </a:r>
            <a:r>
              <a:rPr sz="1750" dirty="0">
                <a:latin typeface="Lucida Sans" panose="020B0602030504020204" pitchFamily="34" charset="0"/>
              </a:rPr>
              <a:t> der </a:t>
            </a:r>
            <a:r>
              <a:rPr sz="1750" dirty="0" err="1">
                <a:latin typeface="Lucida Sans" panose="020B0602030504020204" pitchFamily="34" charset="0"/>
              </a:rPr>
              <a:t>Löhne</a:t>
            </a:r>
            <a:r>
              <a:rPr sz="1750" dirty="0">
                <a:latin typeface="Lucida Sans" panose="020B0602030504020204" pitchFamily="34" charset="0"/>
              </a:rPr>
              <a:t> der </a:t>
            </a:r>
            <a:r>
              <a:rPr sz="1750" dirty="0" err="1">
                <a:latin typeface="Lucida Sans" panose="020B0602030504020204" pitchFamily="34" charset="0"/>
              </a:rPr>
              <a:t>insgesamt</a:t>
            </a:r>
            <a:r>
              <a:rPr sz="1750" dirty="0">
                <a:latin typeface="Lucida Sans" panose="020B0602030504020204" pitchFamily="34" charset="0"/>
              </a:rPr>
              <a:t> 30 </a:t>
            </a:r>
            <a:r>
              <a:rPr sz="1750" dirty="0" err="1">
                <a:latin typeface="Lucida Sans" panose="020B0602030504020204" pitchFamily="34" charset="0"/>
              </a:rPr>
              <a:t>Mitarbeitenden</a:t>
            </a:r>
            <a:r>
              <a:rPr sz="1750" dirty="0">
                <a:latin typeface="Lucida Sans" panose="020B0602030504020204" pitchFamily="34" charset="0"/>
              </a:rPr>
              <a:t> (</a:t>
            </a:r>
            <a:r>
              <a:rPr sz="1750" dirty="0" err="1">
                <a:latin typeface="Lucida Sans" panose="020B0602030504020204" pitchFamily="34" charset="0"/>
              </a:rPr>
              <a:t>Bedarf</a:t>
            </a:r>
            <a:r>
              <a:rPr sz="1750" dirty="0">
                <a:latin typeface="Lucida Sans" panose="020B0602030504020204" pitchFamily="34" charset="0"/>
              </a:rPr>
              <a:t> ca. 4.100 Euro/Monat)</a:t>
            </a: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Anschaffungen</a:t>
            </a:r>
            <a:r>
              <a:rPr sz="1750" dirty="0">
                <a:latin typeface="Lucida Sans" panose="020B0602030504020204" pitchFamily="34" charset="0"/>
              </a:rPr>
              <a:t>: </a:t>
            </a:r>
            <a:r>
              <a:rPr sz="1750" dirty="0" err="1">
                <a:latin typeface="Lucida Sans" panose="020B0602030504020204" pitchFamily="34" charset="0"/>
              </a:rPr>
              <a:t>Tische</a:t>
            </a:r>
            <a:r>
              <a:rPr sz="1750" dirty="0">
                <a:latin typeface="Lucida Sans" panose="020B0602030504020204" pitchFamily="34" charset="0"/>
              </a:rPr>
              <a:t>, </a:t>
            </a:r>
            <a:r>
              <a:rPr sz="1750" dirty="0" err="1">
                <a:latin typeface="Lucida Sans" panose="020B0602030504020204" pitchFamily="34" charset="0"/>
              </a:rPr>
              <a:t>Stühle</a:t>
            </a:r>
            <a:r>
              <a:rPr sz="1750" dirty="0">
                <a:latin typeface="Lucida Sans" panose="020B0602030504020204" pitchFamily="34" charset="0"/>
              </a:rPr>
              <a:t>, Betten, </a:t>
            </a:r>
            <a:r>
              <a:rPr sz="1750" dirty="0" err="1">
                <a:latin typeface="Lucida Sans" panose="020B0602030504020204" pitchFamily="34" charset="0"/>
              </a:rPr>
              <a:t>Matratzen</a:t>
            </a:r>
            <a:r>
              <a:rPr sz="1750" dirty="0">
                <a:latin typeface="Lucida Sans" panose="020B0602030504020204" pitchFamily="34" charset="0"/>
              </a:rPr>
              <a:t>, Drucker, </a:t>
            </a:r>
            <a:r>
              <a:rPr sz="1750" dirty="0" err="1">
                <a:latin typeface="Lucida Sans" panose="020B0602030504020204" pitchFamily="34" charset="0"/>
              </a:rPr>
              <a:t>Bücher</a:t>
            </a:r>
            <a:r>
              <a:rPr sz="1750" dirty="0">
                <a:latin typeface="Lucida Sans" panose="020B0602030504020204" pitchFamily="34" charset="0"/>
              </a:rPr>
              <a:t> (</a:t>
            </a:r>
            <a:r>
              <a:rPr sz="1750" dirty="0" err="1">
                <a:latin typeface="Lucida Sans" panose="020B0602030504020204" pitchFamily="34" charset="0"/>
              </a:rPr>
              <a:t>Klasse</a:t>
            </a:r>
            <a:r>
              <a:rPr sz="1750" dirty="0">
                <a:latin typeface="Lucida Sans" panose="020B0602030504020204" pitchFamily="34" charset="0"/>
              </a:rPr>
              <a:t> 6-8 und </a:t>
            </a:r>
            <a:r>
              <a:rPr sz="1750" dirty="0" err="1">
                <a:latin typeface="Lucida Sans" panose="020B0602030504020204" pitchFamily="34" charset="0"/>
              </a:rPr>
              <a:t>Bibliothek</a:t>
            </a:r>
            <a:r>
              <a:rPr sz="1750" dirty="0">
                <a:latin typeface="Lucida Sans" panose="020B0602030504020204" pitchFamily="34" charset="0"/>
              </a:rPr>
              <a:t>) und </a:t>
            </a:r>
            <a:r>
              <a:rPr sz="1750" dirty="0" err="1">
                <a:latin typeface="Lucida Sans" panose="020B0602030504020204" pitchFamily="34" charset="0"/>
              </a:rPr>
              <a:t>Ausstattung</a:t>
            </a:r>
            <a:r>
              <a:rPr sz="1750" dirty="0">
                <a:latin typeface="Lucida Sans" panose="020B0602030504020204" pitchFamily="34" charset="0"/>
              </a:rPr>
              <a:t> </a:t>
            </a:r>
            <a:r>
              <a:rPr sz="1750" dirty="0" err="1">
                <a:latin typeface="Lucida Sans" panose="020B0602030504020204" pitchFamily="34" charset="0"/>
              </a:rPr>
              <a:t>Werkstätten</a:t>
            </a:r>
            <a:endParaRPr sz="1750" dirty="0">
              <a:latin typeface="Lucida Sans" panose="020B0602030504020204" pitchFamily="34" charset="0"/>
            </a:endParaRPr>
          </a:p>
          <a:p>
            <a:pPr marL="160421" indent="-160421">
              <a:buSzPct val="100000"/>
              <a:buChar char="•"/>
              <a:defRPr sz="1500">
                <a:latin typeface="Comic Sans MS"/>
                <a:ea typeface="Comic Sans MS"/>
                <a:cs typeface="Comic Sans MS"/>
                <a:sym typeface="Comic Sans MS"/>
              </a:defRPr>
            </a:pPr>
            <a:r>
              <a:rPr sz="1750" dirty="0">
                <a:latin typeface="Lucida Sans" panose="020B0602030504020204" pitchFamily="34" charset="0"/>
              </a:rPr>
              <a:t>Renovations- und </a:t>
            </a:r>
            <a:r>
              <a:rPr sz="1750" dirty="0" err="1">
                <a:latin typeface="Lucida Sans" panose="020B0602030504020204" pitchFamily="34" charset="0"/>
              </a:rPr>
              <a:t>Streicharbeiten</a:t>
            </a:r>
            <a:endParaRPr sz="1750" dirty="0">
              <a:latin typeface="Lucida Sans" panose="020B0602030504020204" pitchFamily="34" charset="0"/>
            </a:endParaRP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Neustart</a:t>
            </a:r>
            <a:r>
              <a:rPr sz="1750" dirty="0">
                <a:latin typeface="Lucida Sans" panose="020B0602030504020204" pitchFamily="34" charset="0"/>
              </a:rPr>
              <a:t> Instagram-Account</a:t>
            </a:r>
          </a:p>
          <a:p>
            <a:pPr marL="160421" indent="-160421">
              <a:buSzPct val="100000"/>
              <a:buChar char="•"/>
              <a:defRPr sz="1500">
                <a:latin typeface="Comic Sans MS"/>
                <a:ea typeface="Comic Sans MS"/>
                <a:cs typeface="Comic Sans MS"/>
                <a:sym typeface="Comic Sans MS"/>
              </a:defRPr>
            </a:pPr>
            <a:r>
              <a:rPr sz="1750" dirty="0" err="1">
                <a:latin typeface="Lucida Sans" panose="020B0602030504020204" pitchFamily="34" charset="0"/>
              </a:rPr>
              <a:t>Besuch</a:t>
            </a:r>
            <a:r>
              <a:rPr sz="1750" dirty="0">
                <a:latin typeface="Lucida Sans" panose="020B0602030504020204" pitchFamily="34" charset="0"/>
              </a:rPr>
              <a:t> der </a:t>
            </a:r>
            <a:r>
              <a:rPr sz="1750" dirty="0" err="1">
                <a:latin typeface="Lucida Sans" panose="020B0602030504020204" pitchFamily="34" charset="0"/>
              </a:rPr>
              <a:t>Projektpartner</a:t>
            </a:r>
            <a:r>
              <a:rPr sz="1750" dirty="0">
                <a:latin typeface="Lucida Sans" panose="020B0602030504020204" pitchFamily="34" charset="0"/>
              </a:rPr>
              <a:t> in Deutschland (August 2024)</a:t>
            </a:r>
          </a:p>
        </p:txBody>
      </p:sp>
      <p:pic>
        <p:nvPicPr>
          <p:cNvPr id="412" name="IMG_6290.jpeg" descr="IMG_6290.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450" y="248159"/>
            <a:ext cx="4771262" cy="6361682"/>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ext Box 4"/>
          <p:cNvSpPr txBox="1"/>
          <p:nvPr/>
        </p:nvSpPr>
        <p:spPr>
          <a:xfrm>
            <a:off x="4874909" y="317544"/>
            <a:ext cx="3892046" cy="341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p>
            <a:pPr algn="ctr">
              <a:defRPr sz="1600" b="1">
                <a:latin typeface="Comic Sans MS"/>
                <a:ea typeface="Comic Sans MS"/>
                <a:cs typeface="Comic Sans MS"/>
                <a:sym typeface="Comic Sans MS"/>
              </a:defRPr>
            </a:pPr>
            <a:r>
              <a:rPr sz="2400" dirty="0" err="1">
                <a:latin typeface="Lucida Sans" panose="020B0602030504020204" pitchFamily="34" charset="0"/>
              </a:rPr>
              <a:t>Ausblick</a:t>
            </a:r>
            <a:r>
              <a:rPr sz="2400" dirty="0">
                <a:latin typeface="Lucida Sans" panose="020B0602030504020204" pitchFamily="34" charset="0"/>
              </a:rPr>
              <a:t> 2025-27</a:t>
            </a:r>
          </a:p>
          <a:p>
            <a:pPr marL="160421" indent="-160421">
              <a:buSzPct val="100000"/>
              <a:buChar char="•"/>
              <a:defRPr sz="1600">
                <a:latin typeface="Comic Sans MS"/>
                <a:ea typeface="Comic Sans MS"/>
                <a:cs typeface="Comic Sans MS"/>
                <a:sym typeface="Comic Sans MS"/>
              </a:defRPr>
            </a:pPr>
            <a:r>
              <a:rPr sz="1750" dirty="0" err="1">
                <a:latin typeface="Lucida Sans" panose="020B0602030504020204" pitchFamily="34" charset="0"/>
              </a:rPr>
              <a:t>Bau</a:t>
            </a:r>
            <a:r>
              <a:rPr sz="1750" dirty="0">
                <a:latin typeface="Lucida Sans" panose="020B0602030504020204" pitchFamily="34" charset="0"/>
              </a:rPr>
              <a:t> von </a:t>
            </a:r>
            <a:r>
              <a:rPr sz="1750" dirty="0" err="1">
                <a:latin typeface="Lucida Sans" panose="020B0602030504020204" pitchFamily="34" charset="0"/>
              </a:rPr>
              <a:t>zwei</a:t>
            </a:r>
            <a:r>
              <a:rPr sz="1750" dirty="0">
                <a:latin typeface="Lucida Sans" panose="020B0602030504020204" pitchFamily="34" charset="0"/>
              </a:rPr>
              <a:t> </a:t>
            </a:r>
            <a:r>
              <a:rPr sz="1750" dirty="0" err="1">
                <a:latin typeface="Lucida Sans" panose="020B0602030504020204" pitchFamily="34" charset="0"/>
              </a:rPr>
              <a:t>zusätzlichen</a:t>
            </a:r>
            <a:r>
              <a:rPr sz="1750" dirty="0">
                <a:latin typeface="Lucida Sans" panose="020B0602030504020204" pitchFamily="34" charset="0"/>
              </a:rPr>
              <a:t> </a:t>
            </a:r>
            <a:r>
              <a:rPr sz="1750" dirty="0" err="1">
                <a:latin typeface="Lucida Sans" panose="020B0602030504020204" pitchFamily="34" charset="0"/>
              </a:rPr>
              <a:t>Klassenräumen</a:t>
            </a:r>
            <a:endParaRPr sz="1750" dirty="0">
              <a:latin typeface="Lucida Sans" panose="020B0602030504020204" pitchFamily="34" charset="0"/>
            </a:endParaRPr>
          </a:p>
          <a:p>
            <a:pPr marL="160421" indent="-160421">
              <a:buSzPct val="100000"/>
              <a:buChar char="•"/>
              <a:defRPr sz="1600">
                <a:latin typeface="Comic Sans MS"/>
                <a:ea typeface="Comic Sans MS"/>
                <a:cs typeface="Comic Sans MS"/>
                <a:sym typeface="Comic Sans MS"/>
              </a:defRPr>
            </a:pPr>
            <a:r>
              <a:rPr sz="1750" dirty="0" err="1">
                <a:latin typeface="Lucida Sans" panose="020B0602030504020204" pitchFamily="34" charset="0"/>
              </a:rPr>
              <a:t>Erwerb</a:t>
            </a:r>
            <a:r>
              <a:rPr sz="1750" dirty="0">
                <a:latin typeface="Lucida Sans" panose="020B0602030504020204" pitchFamily="34" charset="0"/>
              </a:rPr>
              <a:t> </a:t>
            </a:r>
            <a:r>
              <a:rPr sz="1750" dirty="0" err="1">
                <a:latin typeface="Lucida Sans" panose="020B0602030504020204" pitchFamily="34" charset="0"/>
              </a:rPr>
              <a:t>eines</a:t>
            </a:r>
            <a:r>
              <a:rPr sz="1750" dirty="0">
                <a:latin typeface="Lucida Sans" panose="020B0602030504020204" pitchFamily="34" charset="0"/>
              </a:rPr>
              <a:t> </a:t>
            </a:r>
            <a:r>
              <a:rPr sz="1750" dirty="0" err="1">
                <a:latin typeface="Lucida Sans" panose="020B0602030504020204" pitchFamily="34" charset="0"/>
              </a:rPr>
              <a:t>zusätzlichen</a:t>
            </a:r>
            <a:r>
              <a:rPr sz="1750" dirty="0">
                <a:latin typeface="Lucida Sans" panose="020B0602030504020204" pitchFamily="34" charset="0"/>
              </a:rPr>
              <a:t> (Nachbar-)</a:t>
            </a:r>
            <a:r>
              <a:rPr sz="1750" dirty="0" err="1">
                <a:latin typeface="Lucida Sans" panose="020B0602030504020204" pitchFamily="34" charset="0"/>
              </a:rPr>
              <a:t>Grundstücks</a:t>
            </a:r>
            <a:endParaRPr sz="1750" dirty="0">
              <a:latin typeface="Lucida Sans" panose="020B0602030504020204" pitchFamily="34" charset="0"/>
            </a:endParaRPr>
          </a:p>
          <a:p>
            <a:pPr marL="160421" indent="-160421">
              <a:buSzPct val="100000"/>
              <a:buChar char="•"/>
              <a:defRPr sz="1600">
                <a:latin typeface="Comic Sans MS"/>
                <a:ea typeface="Comic Sans MS"/>
                <a:cs typeface="Comic Sans MS"/>
                <a:sym typeface="Comic Sans MS"/>
              </a:defRPr>
            </a:pPr>
            <a:r>
              <a:rPr sz="1750" dirty="0" err="1">
                <a:latin typeface="Lucida Sans" panose="020B0602030504020204" pitchFamily="34" charset="0"/>
              </a:rPr>
              <a:t>Ausbau</a:t>
            </a:r>
            <a:r>
              <a:rPr sz="1750" dirty="0">
                <a:latin typeface="Lucida Sans" panose="020B0602030504020204" pitchFamily="34" charset="0"/>
              </a:rPr>
              <a:t> </a:t>
            </a:r>
            <a:r>
              <a:rPr sz="1750" dirty="0" err="1">
                <a:latin typeface="Lucida Sans" panose="020B0602030504020204" pitchFamily="34" charset="0"/>
              </a:rPr>
              <a:t>Bereiche</a:t>
            </a:r>
            <a:r>
              <a:rPr sz="1750" dirty="0">
                <a:latin typeface="Lucida Sans" panose="020B0602030504020204" pitchFamily="34" charset="0"/>
              </a:rPr>
              <a:t> </a:t>
            </a:r>
            <a:r>
              <a:rPr sz="1750" dirty="0" err="1">
                <a:latin typeface="Lucida Sans" panose="020B0602030504020204" pitchFamily="34" charset="0"/>
              </a:rPr>
              <a:t>berufliche</a:t>
            </a:r>
            <a:r>
              <a:rPr sz="1750" dirty="0">
                <a:latin typeface="Lucida Sans" panose="020B0602030504020204" pitchFamily="34" charset="0"/>
              </a:rPr>
              <a:t> </a:t>
            </a:r>
            <a:r>
              <a:rPr sz="1750" dirty="0" err="1">
                <a:latin typeface="Lucida Sans" panose="020B0602030504020204" pitchFamily="34" charset="0"/>
              </a:rPr>
              <a:t>Bildung</a:t>
            </a:r>
            <a:r>
              <a:rPr sz="1750" dirty="0">
                <a:latin typeface="Lucida Sans" panose="020B0602030504020204" pitchFamily="34" charset="0"/>
              </a:rPr>
              <a:t> </a:t>
            </a:r>
            <a:r>
              <a:rPr sz="1750" dirty="0" err="1">
                <a:latin typeface="Lucida Sans" panose="020B0602030504020204" pitchFamily="34" charset="0"/>
              </a:rPr>
              <a:t>sowie</a:t>
            </a:r>
            <a:r>
              <a:rPr sz="1750" dirty="0">
                <a:latin typeface="Lucida Sans" panose="020B0602030504020204" pitchFamily="34" charset="0"/>
              </a:rPr>
              <a:t> Land- und </a:t>
            </a:r>
            <a:r>
              <a:rPr sz="1750" dirty="0" err="1">
                <a:latin typeface="Lucida Sans" panose="020B0602030504020204" pitchFamily="34" charset="0"/>
              </a:rPr>
              <a:t>Forstwirtschaft</a:t>
            </a:r>
            <a:endParaRPr sz="1750" dirty="0">
              <a:latin typeface="Lucida Sans" panose="020B0602030504020204" pitchFamily="34" charset="0"/>
            </a:endParaRPr>
          </a:p>
          <a:p>
            <a:pPr marL="160421" indent="-160421">
              <a:buSzPct val="100000"/>
              <a:buChar char="•"/>
              <a:defRPr sz="1600">
                <a:latin typeface="Comic Sans MS"/>
                <a:ea typeface="Comic Sans MS"/>
                <a:cs typeface="Comic Sans MS"/>
                <a:sym typeface="Comic Sans MS"/>
              </a:defRPr>
            </a:pPr>
            <a:r>
              <a:rPr sz="1750" dirty="0" err="1">
                <a:latin typeface="Lucida Sans" panose="020B0602030504020204" pitchFamily="34" charset="0"/>
              </a:rPr>
              <a:t>Umsetzung</a:t>
            </a:r>
            <a:r>
              <a:rPr sz="1750" dirty="0">
                <a:latin typeface="Lucida Sans" panose="020B0602030504020204" pitchFamily="34" charset="0"/>
              </a:rPr>
              <a:t> </a:t>
            </a:r>
            <a:r>
              <a:rPr sz="1750" dirty="0" err="1">
                <a:latin typeface="Lucida Sans" panose="020B0602030504020204" pitchFamily="34" charset="0"/>
              </a:rPr>
              <a:t>Arztpraxis</a:t>
            </a:r>
            <a:r>
              <a:rPr sz="1750" dirty="0">
                <a:latin typeface="Lucida Sans" panose="020B0602030504020204" pitchFamily="34" charset="0"/>
              </a:rPr>
              <a:t> </a:t>
            </a:r>
            <a:br>
              <a:rPr lang="de-DE" sz="1750" dirty="0">
                <a:latin typeface="Lucida Sans" panose="020B0602030504020204" pitchFamily="34" charset="0"/>
              </a:rPr>
            </a:br>
            <a:r>
              <a:rPr sz="1750" dirty="0">
                <a:latin typeface="Lucida Sans" panose="020B0602030504020204" pitchFamily="34" charset="0"/>
              </a:rPr>
              <a:t>und </a:t>
            </a:r>
            <a:r>
              <a:rPr sz="1750" dirty="0" err="1">
                <a:latin typeface="Lucida Sans" panose="020B0602030504020204" pitchFamily="34" charset="0"/>
              </a:rPr>
              <a:t>Apotheke</a:t>
            </a:r>
            <a:endParaRPr sz="1750" dirty="0">
              <a:latin typeface="Lucida Sans" panose="020B0602030504020204" pitchFamily="34" charset="0"/>
            </a:endParaRPr>
          </a:p>
          <a:p>
            <a:pPr marL="160421" indent="-160421">
              <a:buSzPct val="100000"/>
              <a:buChar char="•"/>
              <a:defRPr sz="1600">
                <a:latin typeface="Comic Sans MS"/>
                <a:ea typeface="Comic Sans MS"/>
                <a:cs typeface="Comic Sans MS"/>
                <a:sym typeface="Comic Sans MS"/>
              </a:defRPr>
            </a:pPr>
            <a:r>
              <a:rPr sz="1750" dirty="0" err="1">
                <a:latin typeface="Lucida Sans" panose="020B0602030504020204" pitchFamily="34" charset="0"/>
              </a:rPr>
              <a:t>Projektbesuch</a:t>
            </a:r>
            <a:r>
              <a:rPr sz="1750" dirty="0">
                <a:latin typeface="Lucida Sans" panose="020B0602030504020204" pitchFamily="34" charset="0"/>
              </a:rPr>
              <a:t> </a:t>
            </a:r>
            <a:r>
              <a:rPr sz="1750" dirty="0" err="1">
                <a:latin typeface="Lucida Sans" panose="020B0602030504020204" pitchFamily="34" charset="0"/>
              </a:rPr>
              <a:t>mit</a:t>
            </a:r>
            <a:r>
              <a:rPr sz="1750" dirty="0">
                <a:latin typeface="Lucida Sans" panose="020B0602030504020204" pitchFamily="34" charset="0"/>
              </a:rPr>
              <a:t> </a:t>
            </a:r>
            <a:r>
              <a:rPr sz="1750" dirty="0" err="1">
                <a:latin typeface="Lucida Sans" panose="020B0602030504020204" pitchFamily="34" charset="0"/>
              </a:rPr>
              <a:t>Vorstand</a:t>
            </a:r>
            <a:r>
              <a:rPr sz="1750" dirty="0">
                <a:latin typeface="Lucida Sans" panose="020B0602030504020204" pitchFamily="34" charset="0"/>
              </a:rPr>
              <a:t>/</a:t>
            </a:r>
            <a:r>
              <a:rPr sz="1750" dirty="0" err="1">
                <a:latin typeface="Lucida Sans" panose="020B0602030504020204" pitchFamily="34" charset="0"/>
              </a:rPr>
              <a:t>Mitglieder</a:t>
            </a:r>
            <a:r>
              <a:rPr lang="de-DE" sz="1750" dirty="0">
                <a:latin typeface="Lucida Sans" panose="020B0602030504020204" pitchFamily="34" charset="0"/>
              </a:rPr>
              <a:t>n</a:t>
            </a:r>
            <a:r>
              <a:rPr sz="1750" dirty="0">
                <a:latin typeface="Lucida Sans" panose="020B0602030504020204" pitchFamily="34" charset="0"/>
              </a:rPr>
              <a:t> in 2025</a:t>
            </a:r>
          </a:p>
        </p:txBody>
      </p:sp>
      <p:pic>
        <p:nvPicPr>
          <p:cNvPr id="418" name="IMG_6479.jpeg" descr="IMG_64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1650" y="268829"/>
            <a:ext cx="2850188" cy="3610014"/>
          </a:xfrm>
          <a:prstGeom prst="rect">
            <a:avLst/>
          </a:prstGeom>
          <a:ln w="12700">
            <a:miter lim="400000"/>
          </a:ln>
        </p:spPr>
      </p:pic>
      <p:pic>
        <p:nvPicPr>
          <p:cNvPr id="419" name="IMG_6081.jpeg" descr="IMG_6081.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842" y="3843360"/>
            <a:ext cx="3624715" cy="2718536"/>
          </a:xfrm>
          <a:prstGeom prst="rect">
            <a:avLst/>
          </a:prstGeom>
          <a:ln w="12700">
            <a:miter lim="400000"/>
          </a:ln>
        </p:spPr>
      </p:pic>
      <p:pic>
        <p:nvPicPr>
          <p:cNvPr id="420" name="IMG_6766.jpeg" descr="IMG_6766.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70851" y="3473011"/>
            <a:ext cx="3209101" cy="293584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 Box 4"/>
          <p:cNvSpPr txBox="1"/>
          <p:nvPr/>
        </p:nvSpPr>
        <p:spPr>
          <a:xfrm>
            <a:off x="2" y="5939347"/>
            <a:ext cx="9143999"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600">
                <a:latin typeface="Comic Sans MS"/>
                <a:ea typeface="Comic Sans MS"/>
                <a:cs typeface="Comic Sans MS"/>
                <a:sym typeface="Comic Sans MS"/>
              </a:defRPr>
            </a:lvl1pPr>
          </a:lstStyle>
          <a:p>
            <a:r>
              <a:rPr sz="2000" dirty="0">
                <a:latin typeface="Lucida Sans" panose="020B0602030504020204" pitchFamily="34" charset="0"/>
              </a:rPr>
              <a:t>„Mama Rosemary“, </a:t>
            </a:r>
            <a:r>
              <a:rPr sz="2000" dirty="0" err="1">
                <a:latin typeface="Lucida Sans" panose="020B0602030504020204" pitchFamily="34" charset="0"/>
              </a:rPr>
              <a:t>Gründerin</a:t>
            </a:r>
            <a:r>
              <a:rPr sz="2000" dirty="0">
                <a:latin typeface="Lucida Sans" panose="020B0602030504020204" pitchFamily="34" charset="0"/>
              </a:rPr>
              <a:t> und </a:t>
            </a:r>
            <a:r>
              <a:rPr sz="2000" dirty="0" err="1">
                <a:latin typeface="Lucida Sans" panose="020B0602030504020204" pitchFamily="34" charset="0"/>
              </a:rPr>
              <a:t>Projektverantwortliche</a:t>
            </a:r>
            <a:r>
              <a:rPr sz="2000" dirty="0">
                <a:latin typeface="Lucida Sans" panose="020B0602030504020204" pitchFamily="34" charset="0"/>
              </a:rPr>
              <a:t> von Sheryl’s </a:t>
            </a:r>
            <a:r>
              <a:rPr sz="2000" dirty="0" err="1">
                <a:latin typeface="Lucida Sans" panose="020B0602030504020204" pitchFamily="34" charset="0"/>
              </a:rPr>
              <a:t>darf</a:t>
            </a:r>
            <a:r>
              <a:rPr sz="2000" dirty="0">
                <a:latin typeface="Lucida Sans" panose="020B0602030504020204" pitchFamily="34" charset="0"/>
              </a:rPr>
              <a:t> </a:t>
            </a:r>
            <a:r>
              <a:rPr sz="2000" dirty="0" err="1">
                <a:latin typeface="Lucida Sans" panose="020B0602030504020204" pitchFamily="34" charset="0"/>
              </a:rPr>
              <a:t>mit</a:t>
            </a:r>
            <a:r>
              <a:rPr sz="2000" dirty="0">
                <a:latin typeface="Lucida Sans" panose="020B0602030504020204" pitchFamily="34" charset="0"/>
              </a:rPr>
              <a:t> „</a:t>
            </a:r>
            <a:r>
              <a:rPr sz="2000" dirty="0" err="1">
                <a:latin typeface="Lucida Sans" panose="020B0602030504020204" pitchFamily="34" charset="0"/>
              </a:rPr>
              <a:t>ihren</a:t>
            </a:r>
            <a:r>
              <a:rPr sz="2000" dirty="0">
                <a:latin typeface="Lucida Sans" panose="020B0602030504020204" pitchFamily="34" charset="0"/>
              </a:rPr>
              <a:t>“ </a:t>
            </a:r>
            <a:r>
              <a:rPr sz="2000" dirty="0" err="1">
                <a:latin typeface="Lucida Sans" panose="020B0602030504020204" pitchFamily="34" charset="0"/>
              </a:rPr>
              <a:t>Kindern</a:t>
            </a:r>
            <a:r>
              <a:rPr sz="2000" dirty="0">
                <a:latin typeface="Lucida Sans" panose="020B0602030504020204" pitchFamily="34" charset="0"/>
              </a:rPr>
              <a:t> </a:t>
            </a:r>
            <a:r>
              <a:rPr sz="2000" dirty="0" err="1">
                <a:latin typeface="Lucida Sans" panose="020B0602030504020204" pitchFamily="34" charset="0"/>
              </a:rPr>
              <a:t>positiv</a:t>
            </a:r>
            <a:r>
              <a:rPr sz="2000" dirty="0">
                <a:latin typeface="Lucida Sans" panose="020B0602030504020204" pitchFamily="34" charset="0"/>
              </a:rPr>
              <a:t> in die Zukunft </a:t>
            </a:r>
            <a:r>
              <a:rPr sz="2000" dirty="0" err="1">
                <a:latin typeface="Lucida Sans" panose="020B0602030504020204" pitchFamily="34" charset="0"/>
              </a:rPr>
              <a:t>blicken</a:t>
            </a:r>
            <a:r>
              <a:rPr sz="2000" dirty="0">
                <a:latin typeface="Lucida Sans" panose="020B0602030504020204" pitchFamily="34" charset="0"/>
              </a:rPr>
              <a:t>. </a:t>
            </a:r>
          </a:p>
        </p:txBody>
      </p:sp>
      <p:pic>
        <p:nvPicPr>
          <p:cNvPr id="426" name="IMG_5706.JPG" descr="IMG_570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602" y="284481"/>
            <a:ext cx="7304796" cy="5478597"/>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ext Box 4"/>
          <p:cNvSpPr txBox="1"/>
          <p:nvPr/>
        </p:nvSpPr>
        <p:spPr>
          <a:xfrm>
            <a:off x="231179" y="5110490"/>
            <a:ext cx="8681456"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600">
                <a:latin typeface="Comic Sans MS"/>
                <a:ea typeface="Comic Sans MS"/>
                <a:cs typeface="Comic Sans MS"/>
                <a:sym typeface="Comic Sans MS"/>
              </a:defRPr>
            </a:pPr>
            <a:r>
              <a:rPr lang="de-DE" sz="2400" dirty="0">
                <a:latin typeface="Lucida Sans" panose="020B0602030504020204" pitchFamily="34" charset="0"/>
              </a:rPr>
              <a:t>Afridunga und </a:t>
            </a:r>
            <a:r>
              <a:rPr lang="de-DE" sz="2400" dirty="0" err="1">
                <a:latin typeface="Lucida Sans" panose="020B0602030504020204" pitchFamily="34" charset="0"/>
              </a:rPr>
              <a:t>Sheryl’s</a:t>
            </a:r>
            <a:r>
              <a:rPr lang="de-DE" sz="2400" dirty="0">
                <a:latin typeface="Lucida Sans" panose="020B0602030504020204" pitchFamily="34" charset="0"/>
              </a:rPr>
              <a:t> </a:t>
            </a:r>
            <a:r>
              <a:rPr sz="2400" dirty="0" err="1">
                <a:latin typeface="Lucida Sans" panose="020B0602030504020204" pitchFamily="34" charset="0"/>
              </a:rPr>
              <a:t>sagen</a:t>
            </a:r>
            <a:r>
              <a:rPr sz="2400" dirty="0">
                <a:latin typeface="Lucida Sans" panose="020B0602030504020204" pitchFamily="34" charset="0"/>
              </a:rPr>
              <a:t> </a:t>
            </a:r>
            <a:r>
              <a:rPr sz="2400" b="1" dirty="0">
                <a:latin typeface="Lucida Sans" panose="020B0602030504020204" pitchFamily="34" charset="0"/>
              </a:rPr>
              <a:t>„</a:t>
            </a:r>
            <a:r>
              <a:rPr lang="de-DE" sz="2400" b="1" dirty="0">
                <a:latin typeface="Lucida Sans" panose="020B0602030504020204" pitchFamily="34" charset="0"/>
              </a:rPr>
              <a:t>DANKE</a:t>
            </a:r>
            <a:r>
              <a:rPr sz="2400" b="1" dirty="0">
                <a:latin typeface="Lucida Sans" panose="020B0602030504020204" pitchFamily="34" charset="0"/>
              </a:rPr>
              <a:t>“ </a:t>
            </a:r>
            <a:r>
              <a:rPr sz="2400" dirty="0">
                <a:latin typeface="Lucida Sans" panose="020B0602030504020204" pitchFamily="34" charset="0"/>
              </a:rPr>
              <a:t>an alle </a:t>
            </a:r>
            <a:r>
              <a:rPr sz="2400" dirty="0" err="1">
                <a:latin typeface="Lucida Sans" panose="020B0602030504020204" pitchFamily="34" charset="0"/>
              </a:rPr>
              <a:t>Mitglieder</a:t>
            </a:r>
            <a:r>
              <a:rPr sz="2400" dirty="0">
                <a:latin typeface="Lucida Sans" panose="020B0602030504020204" pitchFamily="34" charset="0"/>
              </a:rPr>
              <a:t>, </a:t>
            </a:r>
            <a:r>
              <a:rPr sz="2400" dirty="0" err="1">
                <a:latin typeface="Lucida Sans" panose="020B0602030504020204" pitchFamily="34" charset="0"/>
              </a:rPr>
              <a:t>Bildungspartner</a:t>
            </a:r>
            <a:r>
              <a:rPr sz="2400" dirty="0">
                <a:latin typeface="Lucida Sans" panose="020B0602030504020204" pitchFamily="34" charset="0"/>
              </a:rPr>
              <a:t>, Freunde und </a:t>
            </a:r>
            <a:r>
              <a:rPr sz="2400" dirty="0" err="1">
                <a:latin typeface="Lucida Sans" panose="020B0602030504020204" pitchFamily="34" charset="0"/>
              </a:rPr>
              <a:t>Gönner</a:t>
            </a:r>
            <a:r>
              <a:rPr sz="2400" dirty="0">
                <a:latin typeface="Lucida Sans" panose="020B0602030504020204" pitchFamily="34" charset="0"/>
              </a:rPr>
              <a:t> von Afridunga für die </a:t>
            </a:r>
            <a:r>
              <a:rPr sz="2400" dirty="0" err="1">
                <a:latin typeface="Lucida Sans" panose="020B0602030504020204" pitchFamily="34" charset="0"/>
              </a:rPr>
              <a:t>großzügige</a:t>
            </a:r>
            <a:r>
              <a:rPr sz="2400" dirty="0">
                <a:latin typeface="Lucida Sans" panose="020B0602030504020204" pitchFamily="34" charset="0"/>
              </a:rPr>
              <a:t> und </a:t>
            </a:r>
            <a:r>
              <a:rPr sz="2400" dirty="0" err="1">
                <a:latin typeface="Lucida Sans" panose="020B0602030504020204" pitchFamily="34" charset="0"/>
              </a:rPr>
              <a:t>vielseitige</a:t>
            </a:r>
            <a:r>
              <a:rPr sz="2400" dirty="0">
                <a:latin typeface="Lucida Sans" panose="020B0602030504020204" pitchFamily="34" charset="0"/>
              </a:rPr>
              <a:t> </a:t>
            </a:r>
            <a:r>
              <a:rPr sz="2400" dirty="0" err="1">
                <a:latin typeface="Lucida Sans" panose="020B0602030504020204" pitchFamily="34" charset="0"/>
              </a:rPr>
              <a:t>Unterstützung</a:t>
            </a:r>
            <a:r>
              <a:rPr sz="2400" dirty="0">
                <a:latin typeface="Lucida Sans" panose="020B0602030504020204" pitchFamily="34" charset="0"/>
              </a:rPr>
              <a:t>!</a:t>
            </a:r>
          </a:p>
        </p:txBody>
      </p:sp>
      <p:pic>
        <p:nvPicPr>
          <p:cNvPr id="432" name="201900036.JPG" descr="20190003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1181" y="170883"/>
            <a:ext cx="8681457" cy="452507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201100168.JPG" descr="20110016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36052" y="190110"/>
            <a:ext cx="2005908" cy="2221489"/>
          </a:xfrm>
          <a:prstGeom prst="rect">
            <a:avLst/>
          </a:prstGeom>
          <a:ln w="12700">
            <a:miter lim="400000"/>
          </a:ln>
        </p:spPr>
      </p:pic>
      <p:pic>
        <p:nvPicPr>
          <p:cNvPr id="126" name="201100167.JPG" descr="20110016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036055" y="2604889"/>
            <a:ext cx="3825181" cy="2063642"/>
          </a:xfrm>
          <a:prstGeom prst="rect">
            <a:avLst/>
          </a:prstGeom>
          <a:ln w="12700">
            <a:miter lim="400000"/>
          </a:ln>
        </p:spPr>
      </p:pic>
      <p:pic>
        <p:nvPicPr>
          <p:cNvPr id="127" name="IMG_1262.JPG" descr="IMG_126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243673" y="202185"/>
            <a:ext cx="1635154" cy="2197190"/>
          </a:xfrm>
          <a:prstGeom prst="rect">
            <a:avLst/>
          </a:prstGeom>
          <a:ln w="12700">
            <a:miter lim="400000"/>
          </a:ln>
        </p:spPr>
      </p:pic>
      <p:pic>
        <p:nvPicPr>
          <p:cNvPr id="128" name="06 Visit.JPG" descr="06 Visi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28913" y="4823444"/>
            <a:ext cx="3839761" cy="1788317"/>
          </a:xfrm>
          <a:prstGeom prst="rect">
            <a:avLst/>
          </a:prstGeom>
          <a:ln w="12700">
            <a:miter lim="400000"/>
          </a:ln>
        </p:spPr>
      </p:pic>
      <p:sp>
        <p:nvSpPr>
          <p:cNvPr id="2" name="Textfeld 1">
            <a:extLst>
              <a:ext uri="{FF2B5EF4-FFF2-40B4-BE49-F238E27FC236}">
                <a16:creationId xmlns:a16="http://schemas.microsoft.com/office/drawing/2014/main" id="{2F121A73-24BF-4745-BA7E-1067946FB7BD}"/>
              </a:ext>
            </a:extLst>
          </p:cNvPr>
          <p:cNvSpPr txBox="1"/>
          <p:nvPr/>
        </p:nvSpPr>
        <p:spPr>
          <a:xfrm>
            <a:off x="265175" y="190110"/>
            <a:ext cx="4770879" cy="6477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r>
              <a:rPr lang="de-DE" sz="2000" b="1" dirty="0">
                <a:latin typeface="Lucida Sans" panose="020B0602030504020204" pitchFamily="34" charset="0"/>
              </a:rPr>
              <a:t>Afrika + </a:t>
            </a:r>
            <a:r>
              <a:rPr lang="de-DE" sz="2000" b="1" dirty="0" err="1">
                <a:latin typeface="Lucida Sans" panose="020B0602030504020204" pitchFamily="34" charset="0"/>
              </a:rPr>
              <a:t>Bildunga</a:t>
            </a:r>
            <a:r>
              <a:rPr lang="de-DE" sz="2000" b="1" dirty="0">
                <a:latin typeface="Lucida Sans" panose="020B0602030504020204" pitchFamily="34" charset="0"/>
              </a:rPr>
              <a:t> = Afridunga</a:t>
            </a:r>
          </a:p>
          <a:p>
            <a:pPr marL="285750" lvl="4" indent="-285750" defTabSz="180000">
              <a:buFont typeface="Arial" panose="020B0604020202020204" pitchFamily="34" charset="0"/>
              <a:buChar char="•"/>
            </a:pPr>
            <a:r>
              <a:rPr lang="de-DE" dirty="0">
                <a:latin typeface="Lucida Sans" panose="020B0602030504020204" pitchFamily="34" charset="0"/>
              </a:rPr>
              <a:t>„</a:t>
            </a:r>
            <a:r>
              <a:rPr lang="de-DE" dirty="0" err="1">
                <a:latin typeface="Lucida Sans" panose="020B0602030504020204" pitchFamily="34" charset="0"/>
              </a:rPr>
              <a:t>Bildunga</a:t>
            </a:r>
            <a:r>
              <a:rPr lang="de-DE" dirty="0">
                <a:latin typeface="Lucida Sans" panose="020B0602030504020204" pitchFamily="34" charset="0"/>
              </a:rPr>
              <a:t>„ kommt aus dem Althochdeutschen</a:t>
            </a:r>
          </a:p>
          <a:p>
            <a:pPr marL="285750" lvl="4" indent="-285750" defTabSz="180000">
              <a:buFont typeface="Arial" panose="020B0604020202020204" pitchFamily="34" charset="0"/>
              <a:buChar char="•"/>
            </a:pPr>
            <a:r>
              <a:rPr lang="de-DE" dirty="0">
                <a:latin typeface="Lucida Sans" panose="020B0602030504020204" pitchFamily="34" charset="0"/>
              </a:rPr>
              <a:t>Bedeutung: </a:t>
            </a:r>
            <a:r>
              <a:rPr lang="de-DE" b="1" dirty="0">
                <a:latin typeface="Lucida Sans" panose="020B0602030504020204" pitchFamily="34" charset="0"/>
              </a:rPr>
              <a:t>gestalten, formen, behauen, hervorbringen, schöpfen, schaffen </a:t>
            </a:r>
          </a:p>
          <a:p>
            <a:pPr marL="285750" lvl="4" indent="-285750" defTabSz="180000">
              <a:buFont typeface="Arial" panose="020B0604020202020204" pitchFamily="34" charset="0"/>
              <a:buChar char="•"/>
            </a:pPr>
            <a:r>
              <a:rPr lang="de-DE" dirty="0">
                <a:latin typeface="Lucida Sans" panose="020B0602030504020204" pitchFamily="34" charset="0"/>
              </a:rPr>
              <a:t>Bildungsbegriff im </a:t>
            </a:r>
            <a:br>
              <a:rPr lang="de-DE" dirty="0">
                <a:latin typeface="Lucida Sans" panose="020B0602030504020204" pitchFamily="34" charset="0"/>
              </a:rPr>
            </a:br>
            <a:r>
              <a:rPr lang="de-DE" dirty="0">
                <a:latin typeface="Lucida Sans" panose="020B0602030504020204" pitchFamily="34" charset="0"/>
              </a:rPr>
              <a:t>weiteren bzw. ursprünglichen Sinne</a:t>
            </a:r>
          </a:p>
          <a:p>
            <a:endParaRPr lang="de-DE" dirty="0">
              <a:latin typeface="Lucida Sans" panose="020B0602030504020204" pitchFamily="34" charset="0"/>
            </a:endParaRPr>
          </a:p>
          <a:p>
            <a:r>
              <a:rPr lang="de-DE" sz="2000" b="1" dirty="0">
                <a:latin typeface="Lucida Sans" panose="020B0602030504020204" pitchFamily="34" charset="0"/>
              </a:rPr>
              <a:t>Selbstverständnis des Fördervereins</a:t>
            </a:r>
          </a:p>
          <a:p>
            <a:pPr marL="284400"/>
            <a:r>
              <a:rPr lang="de-DE" dirty="0">
                <a:latin typeface="Lucida Sans" panose="020B0602030504020204" pitchFamily="34" charset="0"/>
              </a:rPr>
              <a:t>»Wir verstehen uns als </a:t>
            </a:r>
            <a:r>
              <a:rPr lang="de-DE" b="1" dirty="0">
                <a:latin typeface="Lucida Sans" panose="020B0602030504020204" pitchFamily="34" charset="0"/>
              </a:rPr>
              <a:t>Wegbegleiter</a:t>
            </a:r>
            <a:r>
              <a:rPr lang="de-DE" dirty="0">
                <a:latin typeface="Lucida Sans" panose="020B0602030504020204" pitchFamily="34" charset="0"/>
              </a:rPr>
              <a:t> von Menschen, Projekten und nachhaltigen Bildungs- und Entwicklungsprozessen auf Augenhöhe und wollen unseren persönlichen, wenn auch bescheidenen Beitrag zu einer intensiveren interkulturellen Zusammenarbeit, gegenseitigen Toleranz, besseren Völker-verständigung und freundschaftlichen Beziehung zwischen Afrika und Europa beitragen.«</a:t>
            </a:r>
          </a:p>
          <a:p>
            <a:endParaRPr lang="de-DE" dirty="0">
              <a:latin typeface="Lucida Sans" panose="020B0602030504020204" pitchFamily="34"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Picture 6" descr="Picture 6"/>
          <p:cNvPicPr>
            <a:picLocks noChangeAspect="1"/>
          </p:cNvPicPr>
          <p:nvPr/>
        </p:nvPicPr>
        <p:blipFill>
          <a:blip r:embed="rId3"/>
          <a:stretch>
            <a:fillRect/>
          </a:stretch>
        </p:blipFill>
        <p:spPr>
          <a:xfrm>
            <a:off x="76200" y="5384800"/>
            <a:ext cx="1600200" cy="1220788"/>
          </a:xfrm>
          <a:prstGeom prst="rect">
            <a:avLst/>
          </a:prstGeom>
          <a:ln w="12700">
            <a:miter lim="400000"/>
          </a:ln>
        </p:spPr>
      </p:pic>
      <p:sp>
        <p:nvSpPr>
          <p:cNvPr id="441" name="Text Box 4"/>
          <p:cNvSpPr txBox="1"/>
          <p:nvPr/>
        </p:nvSpPr>
        <p:spPr>
          <a:xfrm>
            <a:off x="1676400" y="5483228"/>
            <a:ext cx="4045974" cy="95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400">
                <a:latin typeface="Comic Sans MS"/>
                <a:ea typeface="Comic Sans MS"/>
                <a:cs typeface="Comic Sans MS"/>
                <a:sym typeface="Comic Sans MS"/>
              </a:defRPr>
            </a:pPr>
            <a:r>
              <a:rPr sz="1400" b="1" dirty="0" err="1"/>
              <a:t>Förderverein</a:t>
            </a:r>
            <a:r>
              <a:rPr sz="1400" b="1" dirty="0"/>
              <a:t> Afridunga e. V.</a:t>
            </a:r>
          </a:p>
          <a:p>
            <a:pPr algn="ctr">
              <a:defRPr sz="1400">
                <a:latin typeface="Comic Sans MS"/>
                <a:ea typeface="Comic Sans MS"/>
                <a:cs typeface="Comic Sans MS"/>
                <a:sym typeface="Comic Sans MS"/>
              </a:defRPr>
            </a:pPr>
            <a:r>
              <a:rPr sz="1400" dirty="0"/>
              <a:t>1. Vorsitzender: Daniel Knäble</a:t>
            </a:r>
          </a:p>
          <a:p>
            <a:pPr algn="ctr">
              <a:defRPr sz="1400">
                <a:latin typeface="Comic Sans MS"/>
                <a:ea typeface="Comic Sans MS"/>
                <a:cs typeface="Comic Sans MS"/>
                <a:sym typeface="Comic Sans MS"/>
              </a:defRPr>
            </a:pPr>
            <a:r>
              <a:rPr sz="1400" dirty="0"/>
              <a:t>Wilhelm-</a:t>
            </a:r>
            <a:r>
              <a:rPr sz="1400" dirty="0" err="1"/>
              <a:t>Bartelt</a:t>
            </a:r>
            <a:r>
              <a:rPr sz="1400" dirty="0"/>
              <a:t>-Str. 16, D-77749 </a:t>
            </a:r>
            <a:r>
              <a:rPr sz="1400" dirty="0" err="1"/>
              <a:t>Hohberg</a:t>
            </a:r>
            <a:endParaRPr sz="1400" dirty="0"/>
          </a:p>
          <a:p>
            <a:pPr algn="ctr">
              <a:defRPr sz="1400">
                <a:latin typeface="Comic Sans MS"/>
                <a:ea typeface="Comic Sans MS"/>
                <a:cs typeface="Comic Sans MS"/>
                <a:sym typeface="Comic Sans MS"/>
              </a:defRPr>
            </a:pPr>
            <a:r>
              <a:rPr sz="1400" dirty="0"/>
              <a:t>www.afridunga.de, afridunga@icloud.com</a:t>
            </a:r>
          </a:p>
        </p:txBody>
      </p:sp>
      <p:pic>
        <p:nvPicPr>
          <p:cNvPr id="442" name="IMG_1878.JPEG" descr="IMG_1878.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4968" y="89160"/>
            <a:ext cx="6100562" cy="4575422"/>
          </a:xfrm>
          <a:prstGeom prst="rect">
            <a:avLst/>
          </a:prstGeom>
          <a:ln w="12700">
            <a:miter lim="400000"/>
          </a:ln>
        </p:spPr>
      </p:pic>
      <p:sp>
        <p:nvSpPr>
          <p:cNvPr id="443" name="Text Box 4"/>
          <p:cNvSpPr txBox="1"/>
          <p:nvPr/>
        </p:nvSpPr>
        <p:spPr>
          <a:xfrm>
            <a:off x="0" y="4781597"/>
            <a:ext cx="914400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1600">
                <a:latin typeface="Comic Sans MS"/>
                <a:ea typeface="Comic Sans MS"/>
                <a:cs typeface="Comic Sans MS"/>
                <a:sym typeface="Comic Sans MS"/>
              </a:defRPr>
            </a:lvl1pPr>
          </a:lstStyle>
          <a:p>
            <a:r>
              <a:rPr sz="2400" b="1" dirty="0" err="1">
                <a:latin typeface="Lucida Sans" panose="020B0602030504020204" pitchFamily="34" charset="0"/>
              </a:rPr>
              <a:t>Wir</a:t>
            </a:r>
            <a:r>
              <a:rPr sz="2400" b="1" dirty="0">
                <a:latin typeface="Lucida Sans" panose="020B0602030504020204" pitchFamily="34" charset="0"/>
              </a:rPr>
              <a:t> </a:t>
            </a:r>
            <a:r>
              <a:rPr sz="2400" b="1" dirty="0" err="1">
                <a:latin typeface="Lucida Sans" panose="020B0602030504020204" pitchFamily="34" charset="0"/>
              </a:rPr>
              <a:t>freuen</a:t>
            </a:r>
            <a:r>
              <a:rPr sz="2400" b="1" dirty="0">
                <a:latin typeface="Lucida Sans" panose="020B0602030504020204" pitchFamily="34" charset="0"/>
              </a:rPr>
              <a:t> </a:t>
            </a:r>
            <a:r>
              <a:rPr sz="2400" b="1" dirty="0" err="1">
                <a:latin typeface="Lucida Sans" panose="020B0602030504020204" pitchFamily="34" charset="0"/>
              </a:rPr>
              <a:t>uns</a:t>
            </a:r>
            <a:r>
              <a:rPr sz="2400" b="1" dirty="0">
                <a:latin typeface="Lucida Sans" panose="020B0602030504020204" pitchFamily="34" charset="0"/>
              </a:rPr>
              <a:t> auf </a:t>
            </a:r>
            <a:r>
              <a:rPr sz="2400" b="1" dirty="0" err="1">
                <a:latin typeface="Lucida Sans" panose="020B0602030504020204" pitchFamily="34" charset="0"/>
              </a:rPr>
              <a:t>unseren</a:t>
            </a:r>
            <a:r>
              <a:rPr sz="2400" b="1" dirty="0">
                <a:latin typeface="Lucida Sans" panose="020B0602030504020204" pitchFamily="34" charset="0"/>
              </a:rPr>
              <a:t> </a:t>
            </a:r>
            <a:r>
              <a:rPr sz="2400" b="1" dirty="0" err="1">
                <a:latin typeface="Lucida Sans" panose="020B0602030504020204" pitchFamily="34" charset="0"/>
              </a:rPr>
              <a:t>weiteren</a:t>
            </a:r>
            <a:r>
              <a:rPr sz="2400" b="1" dirty="0">
                <a:latin typeface="Lucida Sans" panose="020B0602030504020204" pitchFamily="34" charset="0"/>
              </a:rPr>
              <a:t> </a:t>
            </a:r>
            <a:r>
              <a:rPr sz="2400" b="1" dirty="0" err="1">
                <a:latin typeface="Lucida Sans" panose="020B0602030504020204" pitchFamily="34" charset="0"/>
              </a:rPr>
              <a:t>gemeinsamen</a:t>
            </a:r>
            <a:r>
              <a:rPr sz="2400" b="1" dirty="0">
                <a:latin typeface="Lucida Sans" panose="020B0602030504020204" pitchFamily="34" charset="0"/>
              </a:rPr>
              <a:t> </a:t>
            </a:r>
            <a:r>
              <a:rPr sz="2400" b="1" dirty="0" err="1">
                <a:latin typeface="Lucida Sans" panose="020B0602030504020204" pitchFamily="34" charset="0"/>
              </a:rPr>
              <a:t>Weg</a:t>
            </a:r>
            <a:r>
              <a:rPr sz="2400" b="1" dirty="0">
                <a:latin typeface="Lucida Sans" panose="020B0602030504020204" pitchFamily="34" charset="0"/>
              </a:rPr>
              <a:t>!</a:t>
            </a:r>
          </a:p>
        </p:txBody>
      </p:sp>
      <p:grpSp>
        <p:nvGrpSpPr>
          <p:cNvPr id="13" name="Gruppieren 12">
            <a:extLst>
              <a:ext uri="{FF2B5EF4-FFF2-40B4-BE49-F238E27FC236}">
                <a16:creationId xmlns:a16="http://schemas.microsoft.com/office/drawing/2014/main" id="{891E836E-97A9-498A-8AA5-A22B6A4636E2}"/>
              </a:ext>
            </a:extLst>
          </p:cNvPr>
          <p:cNvGrpSpPr/>
          <p:nvPr/>
        </p:nvGrpSpPr>
        <p:grpSpPr>
          <a:xfrm>
            <a:off x="7259599" y="6180221"/>
            <a:ext cx="1792812" cy="622311"/>
            <a:chOff x="7259599" y="6180219"/>
            <a:chExt cx="1792812" cy="622311"/>
          </a:xfrm>
        </p:grpSpPr>
        <p:pic>
          <p:nvPicPr>
            <p:cNvPr id="14" name="Grafik 13">
              <a:extLst>
                <a:ext uri="{FF2B5EF4-FFF2-40B4-BE49-F238E27FC236}">
                  <a16:creationId xmlns:a16="http://schemas.microsoft.com/office/drawing/2014/main" id="{BD4ED2A6-6677-4161-9DE2-912A57C646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350" y="6266437"/>
              <a:ext cx="895061" cy="449877"/>
            </a:xfrm>
            <a:prstGeom prst="rect">
              <a:avLst/>
            </a:prstGeom>
          </p:spPr>
        </p:pic>
        <p:pic>
          <p:nvPicPr>
            <p:cNvPr id="15" name="Picture 6" descr="Picture 6">
              <a:extLst>
                <a:ext uri="{FF2B5EF4-FFF2-40B4-BE49-F238E27FC236}">
                  <a16:creationId xmlns:a16="http://schemas.microsoft.com/office/drawing/2014/main" id="{C0436FDA-5AAB-4A0D-BCF5-9E7A3503379E}"/>
                </a:ext>
              </a:extLst>
            </p:cNvPr>
            <p:cNvPicPr>
              <a:picLocks noChangeAspect="1"/>
            </p:cNvPicPr>
            <p:nvPr/>
          </p:nvPicPr>
          <p:blipFill>
            <a:blip r:embed="rId3"/>
            <a:stretch>
              <a:fillRect/>
            </a:stretch>
          </p:blipFill>
          <p:spPr>
            <a:xfrm>
              <a:off x="7259599" y="6180219"/>
              <a:ext cx="815721" cy="622311"/>
            </a:xfrm>
            <a:prstGeom prst="rect">
              <a:avLst/>
            </a:prstGeom>
            <a:ln w="12700">
              <a:miter lim="400000"/>
            </a:ln>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201100168.JPG" descr="20110016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36052" y="190110"/>
            <a:ext cx="2005908" cy="2221489"/>
          </a:xfrm>
          <a:prstGeom prst="rect">
            <a:avLst/>
          </a:prstGeom>
          <a:ln w="12700">
            <a:miter lim="400000"/>
          </a:ln>
        </p:spPr>
      </p:pic>
      <p:pic>
        <p:nvPicPr>
          <p:cNvPr id="126" name="201100167.JPG" descr="20110016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036055" y="2604889"/>
            <a:ext cx="3825181" cy="2063642"/>
          </a:xfrm>
          <a:prstGeom prst="rect">
            <a:avLst/>
          </a:prstGeom>
          <a:ln w="12700">
            <a:miter lim="400000"/>
          </a:ln>
        </p:spPr>
      </p:pic>
      <p:pic>
        <p:nvPicPr>
          <p:cNvPr id="127" name="IMG_1262.JPG" descr="IMG_126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243673" y="202185"/>
            <a:ext cx="1635154" cy="2197190"/>
          </a:xfrm>
          <a:prstGeom prst="rect">
            <a:avLst/>
          </a:prstGeom>
          <a:ln w="12700">
            <a:miter lim="400000"/>
          </a:ln>
        </p:spPr>
      </p:pic>
      <p:pic>
        <p:nvPicPr>
          <p:cNvPr id="128" name="06 Visit.JPG" descr="06 Visi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28913" y="4823444"/>
            <a:ext cx="3839761" cy="1788317"/>
          </a:xfrm>
          <a:prstGeom prst="rect">
            <a:avLst/>
          </a:prstGeom>
          <a:ln w="12700">
            <a:miter lim="400000"/>
          </a:ln>
        </p:spPr>
      </p:pic>
      <p:sp>
        <p:nvSpPr>
          <p:cNvPr id="2" name="Textfeld 1">
            <a:extLst>
              <a:ext uri="{FF2B5EF4-FFF2-40B4-BE49-F238E27FC236}">
                <a16:creationId xmlns:a16="http://schemas.microsoft.com/office/drawing/2014/main" id="{2F121A73-24BF-4745-BA7E-1067946FB7BD}"/>
              </a:ext>
            </a:extLst>
          </p:cNvPr>
          <p:cNvSpPr txBox="1"/>
          <p:nvPr/>
        </p:nvSpPr>
        <p:spPr>
          <a:xfrm>
            <a:off x="265175" y="190110"/>
            <a:ext cx="4770879" cy="6477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r>
              <a:rPr lang="de-DE" sz="2000" b="1" dirty="0">
                <a:latin typeface="Lucida Sans" panose="020B0602030504020204" pitchFamily="34" charset="0"/>
              </a:rPr>
              <a:t>Zweck des Vereins </a:t>
            </a:r>
          </a:p>
          <a:p>
            <a:pPr marL="285750" indent="-285750">
              <a:buFont typeface="Arial" panose="020B0604020202020204" pitchFamily="34" charset="0"/>
              <a:buChar char="•"/>
            </a:pPr>
            <a:r>
              <a:rPr lang="de-DE" b="1" dirty="0">
                <a:latin typeface="Lucida Sans" panose="020B0602030504020204" pitchFamily="34" charset="0"/>
              </a:rPr>
              <a:t>gemeinnützige</a:t>
            </a:r>
            <a:r>
              <a:rPr lang="de-DE" dirty="0">
                <a:latin typeface="Lucida Sans" panose="020B0602030504020204" pitchFamily="34" charset="0"/>
              </a:rPr>
              <a:t> Projekte in Afrika fördern</a:t>
            </a:r>
          </a:p>
          <a:p>
            <a:pPr marL="285750" indent="-285750">
              <a:buFont typeface="Arial" panose="020B0604020202020204" pitchFamily="34" charset="0"/>
              <a:buChar char="•"/>
            </a:pPr>
            <a:r>
              <a:rPr lang="de-DE" dirty="0">
                <a:latin typeface="Lucida Sans" panose="020B0602030504020204" pitchFamily="34" charset="0"/>
              </a:rPr>
              <a:t>Projekte, die von </a:t>
            </a:r>
            <a:r>
              <a:rPr lang="de-DE" b="1" dirty="0">
                <a:latin typeface="Lucida Sans" panose="020B0602030504020204" pitchFamily="34" charset="0"/>
              </a:rPr>
              <a:t>einheimischen</a:t>
            </a:r>
            <a:r>
              <a:rPr lang="de-DE" dirty="0">
                <a:latin typeface="Lucida Sans" panose="020B0602030504020204" pitchFamily="34" charset="0"/>
              </a:rPr>
              <a:t> Fachkräften initiiert und betreut werden</a:t>
            </a:r>
          </a:p>
          <a:p>
            <a:pPr marL="285750" indent="-285750">
              <a:buFont typeface="Arial" panose="020B0604020202020204" pitchFamily="34" charset="0"/>
              <a:buChar char="•"/>
            </a:pPr>
            <a:r>
              <a:rPr lang="de-DE" dirty="0">
                <a:latin typeface="Lucida Sans" panose="020B0602030504020204" pitchFamily="34" charset="0"/>
              </a:rPr>
              <a:t>Projekte, die </a:t>
            </a:r>
            <a:r>
              <a:rPr lang="de-DE" b="1" dirty="0">
                <a:latin typeface="Lucida Sans" panose="020B0602030504020204" pitchFamily="34" charset="0"/>
              </a:rPr>
              <a:t>benachteiligte</a:t>
            </a:r>
            <a:r>
              <a:rPr lang="de-DE" dirty="0">
                <a:latin typeface="Lucida Sans" panose="020B0602030504020204" pitchFamily="34" charset="0"/>
              </a:rPr>
              <a:t> Gruppen auf ihrem Lebensweg zu begleiten und unterstützen</a:t>
            </a:r>
          </a:p>
          <a:p>
            <a:endParaRPr lang="de-DE" sz="2000" b="1" dirty="0">
              <a:latin typeface="Lucida Sans" panose="020B0602030504020204" pitchFamily="34" charset="0"/>
            </a:endParaRPr>
          </a:p>
          <a:p>
            <a:r>
              <a:rPr lang="de-DE" sz="2000" b="1" dirty="0">
                <a:latin typeface="Lucida Sans" panose="020B0602030504020204" pitchFamily="34" charset="0"/>
              </a:rPr>
              <a:t>Aktuell </a:t>
            </a:r>
          </a:p>
          <a:p>
            <a:pPr marL="284400" lvl="1"/>
            <a:r>
              <a:rPr lang="de-DE" dirty="0">
                <a:latin typeface="Lucida Sans" panose="020B0602030504020204" pitchFamily="34" charset="0"/>
              </a:rPr>
              <a:t>unterstützt Afridunga ausschließlich das kenianische Waisenhaus </a:t>
            </a:r>
            <a:br>
              <a:rPr lang="de-DE" dirty="0">
                <a:latin typeface="Lucida Sans" panose="020B0602030504020204" pitchFamily="34" charset="0"/>
              </a:rPr>
            </a:br>
            <a:r>
              <a:rPr lang="de-DE" dirty="0">
                <a:latin typeface="Lucida Sans" panose="020B0602030504020204" pitchFamily="34" charset="0"/>
              </a:rPr>
              <a:t>»</a:t>
            </a:r>
            <a:r>
              <a:rPr lang="de-DE" b="1" dirty="0" err="1">
                <a:latin typeface="Lucida Sans" panose="020B0602030504020204" pitchFamily="34" charset="0"/>
              </a:rPr>
              <a:t>Sheryl’s</a:t>
            </a:r>
            <a:r>
              <a:rPr lang="de-DE" b="1" dirty="0">
                <a:latin typeface="Lucida Sans" panose="020B0602030504020204" pitchFamily="34" charset="0"/>
              </a:rPr>
              <a:t> </a:t>
            </a:r>
            <a:r>
              <a:rPr lang="de-DE" b="1" dirty="0" err="1">
                <a:latin typeface="Lucida Sans" panose="020B0602030504020204" pitchFamily="34" charset="0"/>
              </a:rPr>
              <a:t>Orphans</a:t>
            </a:r>
            <a:r>
              <a:rPr lang="de-DE" b="1" dirty="0">
                <a:latin typeface="Lucida Sans" panose="020B0602030504020204" pitchFamily="34" charset="0"/>
              </a:rPr>
              <a:t> Children Home</a:t>
            </a:r>
            <a:r>
              <a:rPr lang="de-DE" dirty="0">
                <a:latin typeface="Lucida Sans" panose="020B0602030504020204" pitchFamily="34" charset="0"/>
              </a:rPr>
              <a:t>«</a:t>
            </a:r>
          </a:p>
          <a:p>
            <a:pPr marL="284400" lvl="1"/>
            <a:endParaRPr lang="de-DE" dirty="0">
              <a:latin typeface="Lucida Sans" panose="020B0602030504020204" pitchFamily="34" charset="0"/>
            </a:endParaRPr>
          </a:p>
          <a:p>
            <a:pPr marL="284400" lvl="1"/>
            <a:r>
              <a:rPr lang="de-DE" dirty="0">
                <a:latin typeface="Lucida Sans" panose="020B0602030504020204" pitchFamily="34" charset="0"/>
              </a:rPr>
              <a:t>Kontakt entstand über </a:t>
            </a:r>
            <a:br>
              <a:rPr lang="de-DE" dirty="0">
                <a:latin typeface="Lucida Sans" panose="020B0602030504020204" pitchFamily="34" charset="0"/>
              </a:rPr>
            </a:br>
            <a:r>
              <a:rPr lang="de-DE" dirty="0">
                <a:latin typeface="Lucida Sans" panose="020B0602030504020204" pitchFamily="34" charset="0"/>
              </a:rPr>
              <a:t>Daniel Knäble aus </a:t>
            </a:r>
            <a:r>
              <a:rPr lang="de-DE" dirty="0" err="1">
                <a:latin typeface="Lucida Sans" panose="020B0602030504020204" pitchFamily="34" charset="0"/>
              </a:rPr>
              <a:t>Hohberg</a:t>
            </a:r>
            <a:r>
              <a:rPr lang="de-DE" dirty="0">
                <a:latin typeface="Lucida Sans" panose="020B0602030504020204" pitchFamily="34" charset="0"/>
              </a:rPr>
              <a:t>,</a:t>
            </a:r>
          </a:p>
          <a:p>
            <a:pPr marL="284400" lvl="1"/>
            <a:r>
              <a:rPr lang="de-DE" dirty="0">
                <a:latin typeface="Lucida Sans" panose="020B0602030504020204" pitchFamily="34" charset="0"/>
              </a:rPr>
              <a:t>der 2009 erstmals bei </a:t>
            </a:r>
            <a:r>
              <a:rPr lang="de-DE" b="1" dirty="0" err="1">
                <a:latin typeface="Lucida Sans" panose="020B0602030504020204" pitchFamily="34" charset="0"/>
              </a:rPr>
              <a:t>Sheryl’s</a:t>
            </a:r>
            <a:r>
              <a:rPr lang="de-DE" b="1" dirty="0">
                <a:latin typeface="Lucida Sans" panose="020B0602030504020204" pitchFamily="34" charset="0"/>
              </a:rPr>
              <a:t> </a:t>
            </a:r>
            <a:r>
              <a:rPr lang="de-DE" dirty="0">
                <a:latin typeface="Lucida Sans" panose="020B0602030504020204" pitchFamily="34" charset="0"/>
              </a:rPr>
              <a:t>war.</a:t>
            </a:r>
          </a:p>
          <a:p>
            <a:pPr marL="284400" lvl="1"/>
            <a:endParaRPr lang="de-DE" dirty="0">
              <a:latin typeface="Lucida Sans" panose="020B0602030504020204" pitchFamily="34" charset="0"/>
            </a:endParaRPr>
          </a:p>
          <a:p>
            <a:pPr marL="284400" lvl="1"/>
            <a:r>
              <a:rPr lang="de-DE" dirty="0">
                <a:latin typeface="Lucida Sans" panose="020B0602030504020204" pitchFamily="34" charset="0"/>
              </a:rPr>
              <a:t>Daniel Knäble </a:t>
            </a:r>
            <a:br>
              <a:rPr lang="de-DE" dirty="0">
                <a:latin typeface="Lucida Sans" panose="020B0602030504020204" pitchFamily="34" charset="0"/>
              </a:rPr>
            </a:br>
            <a:r>
              <a:rPr lang="de-DE" dirty="0">
                <a:latin typeface="Lucida Sans" panose="020B0602030504020204" pitchFamily="34" charset="0"/>
              </a:rPr>
              <a:t>ist 1. Vorsitzender von Afridunga.</a:t>
            </a:r>
          </a:p>
        </p:txBody>
      </p:sp>
    </p:spTree>
    <p:extLst>
      <p:ext uri="{BB962C8B-B14F-4D97-AF65-F5344CB8AC3E}">
        <p14:creationId xmlns:p14="http://schemas.microsoft.com/office/powerpoint/2010/main" val="32540694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Grafik 2" descr="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4779" y="274163"/>
            <a:ext cx="8012787" cy="4637361"/>
          </a:xfrm>
          <a:prstGeom prst="rect">
            <a:avLst/>
          </a:prstGeom>
          <a:ln w="12700">
            <a:miter lim="400000"/>
          </a:ln>
        </p:spPr>
      </p:pic>
      <p:pic>
        <p:nvPicPr>
          <p:cNvPr id="105" name="Grafik 4" descr="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8119" y="4276787"/>
            <a:ext cx="3214541" cy="2410907"/>
          </a:xfrm>
          <a:prstGeom prst="rect">
            <a:avLst/>
          </a:prstGeom>
          <a:ln w="12700">
            <a:miter lim="400000"/>
          </a:ln>
        </p:spPr>
      </p:pic>
      <p:sp>
        <p:nvSpPr>
          <p:cNvPr id="2" name="Textfeld 1">
            <a:extLst>
              <a:ext uri="{FF2B5EF4-FFF2-40B4-BE49-F238E27FC236}">
                <a16:creationId xmlns:a16="http://schemas.microsoft.com/office/drawing/2014/main" id="{FC2A6AAF-8DD7-4CAC-A848-0C2965CCB5D8}"/>
              </a:ext>
            </a:extLst>
          </p:cNvPr>
          <p:cNvSpPr txBox="1"/>
          <p:nvPr/>
        </p:nvSpPr>
        <p:spPr>
          <a:xfrm>
            <a:off x="2" y="5152105"/>
            <a:ext cx="4718117" cy="1535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2009</a:t>
            </a:r>
            <a:endParaRPr lang="de-DE" sz="2000" b="1" dirty="0">
              <a:latin typeface="Lucida Sans" panose="020B0602030504020204" pitchFamily="34" charset="0"/>
            </a:endParaRPr>
          </a:p>
          <a:p>
            <a:pPr algn="ctr"/>
            <a:r>
              <a:rPr lang="de-DE" sz="2000" dirty="0">
                <a:latin typeface="Lucida Sans" panose="020B0602030504020204" pitchFamily="34" charset="0"/>
              </a:rPr>
              <a:t>Erster Projektbesuch bei </a:t>
            </a:r>
            <a:br>
              <a:rPr lang="de-DE" sz="2000" dirty="0">
                <a:latin typeface="Lucida Sans" panose="020B0602030504020204" pitchFamily="34" charset="0"/>
              </a:rPr>
            </a:br>
            <a:r>
              <a:rPr lang="de-DE" sz="2000" b="1" dirty="0" err="1">
                <a:latin typeface="Lucida Sans" panose="020B0602030504020204" pitchFamily="34" charset="0"/>
              </a:rPr>
              <a:t>Sheryl‘s</a:t>
            </a:r>
            <a:r>
              <a:rPr lang="de-DE" sz="2000" b="1" dirty="0">
                <a:latin typeface="Lucida Sans" panose="020B0602030504020204" pitchFamily="34" charset="0"/>
              </a:rPr>
              <a:t> </a:t>
            </a:r>
            <a:r>
              <a:rPr lang="de-DE" sz="2000" b="1" dirty="0" err="1">
                <a:latin typeface="Lucida Sans" panose="020B0602030504020204" pitchFamily="34" charset="0"/>
              </a:rPr>
              <a:t>Orphans</a:t>
            </a:r>
            <a:r>
              <a:rPr lang="de-DE" sz="2000" b="1" dirty="0">
                <a:latin typeface="Lucida Sans" panose="020B0602030504020204" pitchFamily="34" charset="0"/>
              </a:rPr>
              <a:t> Children Home </a:t>
            </a:r>
            <a:br>
              <a:rPr lang="de-DE" sz="2000" dirty="0">
                <a:latin typeface="Lucida Sans" panose="020B0602030504020204" pitchFamily="34" charset="0"/>
              </a:rPr>
            </a:br>
            <a:r>
              <a:rPr lang="de-DE" sz="2000" dirty="0">
                <a:latin typeface="Lucida Sans" panose="020B0602030504020204" pitchFamily="34" charset="0"/>
              </a:rPr>
              <a:t>in Kenia am Viktoriasee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Grafik 2" descr="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74" y="176754"/>
            <a:ext cx="4218495" cy="3163873"/>
          </a:xfrm>
          <a:prstGeom prst="rect">
            <a:avLst/>
          </a:prstGeom>
          <a:ln w="12700">
            <a:miter lim="400000"/>
          </a:ln>
        </p:spPr>
      </p:pic>
      <p:pic>
        <p:nvPicPr>
          <p:cNvPr id="111" name="Grafik 4" descr="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837" y="176752"/>
            <a:ext cx="4218495" cy="3163872"/>
          </a:xfrm>
          <a:prstGeom prst="rect">
            <a:avLst/>
          </a:prstGeom>
          <a:ln w="12700">
            <a:miter lim="400000"/>
          </a:ln>
        </p:spPr>
      </p:pic>
      <p:pic>
        <p:nvPicPr>
          <p:cNvPr id="112" name="Grafik 6" descr="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837" y="3517376"/>
            <a:ext cx="4218495" cy="3163872"/>
          </a:xfrm>
          <a:prstGeom prst="rect">
            <a:avLst/>
          </a:prstGeom>
          <a:ln w="12700">
            <a:miter lim="400000"/>
          </a:ln>
        </p:spPr>
      </p:pic>
      <p:pic>
        <p:nvPicPr>
          <p:cNvPr id="113" name="Grafik 10" descr="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5669" y="3517374"/>
            <a:ext cx="4218496" cy="316387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 Box 4"/>
          <p:cNvSpPr txBox="1"/>
          <p:nvPr/>
        </p:nvSpPr>
        <p:spPr>
          <a:xfrm>
            <a:off x="1051706" y="5694731"/>
            <a:ext cx="7686945"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600" b="1">
                <a:latin typeface="Comic Sans MS"/>
                <a:ea typeface="Comic Sans MS"/>
                <a:cs typeface="Comic Sans MS"/>
                <a:sym typeface="Comic Sans MS"/>
              </a:defRPr>
            </a:pPr>
            <a:endParaRPr sz="1600" dirty="0"/>
          </a:p>
        </p:txBody>
      </p:sp>
      <p:pic>
        <p:nvPicPr>
          <p:cNvPr id="119" name="Grafik 3" descr="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539" y="332276"/>
            <a:ext cx="6762162" cy="5071623"/>
          </a:xfrm>
          <a:prstGeom prst="rect">
            <a:avLst/>
          </a:prstGeom>
          <a:ln w="12700">
            <a:miter lim="400000"/>
          </a:ln>
        </p:spPr>
      </p:pic>
      <p:sp>
        <p:nvSpPr>
          <p:cNvPr id="5" name="Textfeld 4">
            <a:extLst>
              <a:ext uri="{FF2B5EF4-FFF2-40B4-BE49-F238E27FC236}">
                <a16:creationId xmlns:a16="http://schemas.microsoft.com/office/drawing/2014/main" id="{4A47345A-6E25-4DFD-9E93-CAAD966C2A40}"/>
              </a:ext>
            </a:extLst>
          </p:cNvPr>
          <p:cNvSpPr txBox="1"/>
          <p:nvPr/>
        </p:nvSpPr>
        <p:spPr>
          <a:xfrm>
            <a:off x="1" y="5624052"/>
            <a:ext cx="9144000" cy="1233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a:r>
              <a:rPr lang="de-DE" sz="2400" b="1" dirty="0">
                <a:latin typeface="Lucida Sans" panose="020B0602030504020204" pitchFamily="34" charset="0"/>
              </a:rPr>
              <a:t>Dezember 2009</a:t>
            </a:r>
          </a:p>
          <a:p>
            <a:pPr algn="ctr"/>
            <a:r>
              <a:rPr lang="de-DE" sz="2000" dirty="0">
                <a:latin typeface="Lucida Sans" panose="020B0602030504020204" pitchFamily="34" charset="0"/>
              </a:rPr>
              <a:t>Gründungsversammlung des Fördervereins Afridunga e.V.</a:t>
            </a:r>
            <a:br>
              <a:rPr lang="de-DE" sz="2000" dirty="0">
                <a:latin typeface="Lucida Sans" panose="020B0602030504020204" pitchFamily="34" charset="0"/>
              </a:rPr>
            </a:br>
            <a:r>
              <a:rPr lang="de-DE" sz="2000" dirty="0">
                <a:latin typeface="Lucida Sans" panose="020B0602030504020204" pitchFamily="34" charset="0"/>
              </a:rPr>
              <a:t> – der Beginn einer langjährigen und vertrauensvollen Partnerschaft</a:t>
            </a:r>
          </a:p>
        </p:txBody>
      </p:sp>
    </p:spTree>
  </p:cSld>
  <p:clrMapOvr>
    <a:masterClrMapping/>
  </p:clrMapOvr>
  <p:transition spd="med"/>
</p:sld>
</file>

<file path=ppt/theme/theme1.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Helvetica"/>
        <a:ea typeface="Helvetica"/>
        <a:cs typeface="Helvetica"/>
      </a:majorFont>
      <a:minorFont>
        <a:latin typeface="Arial"/>
        <a:ea typeface="Arial"/>
        <a:cs typeface="Arial"/>
      </a:minorFont>
    </a:fontScheme>
    <a:fmtScheme name="Standard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Helvetica"/>
        <a:ea typeface="Helvetica"/>
        <a:cs typeface="Helvetica"/>
      </a:majorFont>
      <a:minorFont>
        <a:latin typeface="Arial"/>
        <a:ea typeface="Arial"/>
        <a:cs typeface="Arial"/>
      </a:minorFont>
    </a:fontScheme>
    <a:fmtScheme name="Standard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4017</Words>
  <Application>Microsoft Office PowerPoint</Application>
  <PresentationFormat>Bildschirmpräsentation (4:3)</PresentationFormat>
  <Paragraphs>269</Paragraphs>
  <Slides>50</Slides>
  <Notes>50</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50</vt:i4>
      </vt:variant>
    </vt:vector>
  </HeadingPairs>
  <TitlesOfParts>
    <vt:vector size="57" baseType="lpstr">
      <vt:lpstr>Arial</vt:lpstr>
      <vt:lpstr>Calibri Light</vt:lpstr>
      <vt:lpstr>Comic Sans MS</vt:lpstr>
      <vt:lpstr>Helvetica</vt:lpstr>
      <vt:lpstr>Lucida Sans</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Braun Johannes</dc:creator>
  <cp:lastModifiedBy>Johannes Braun</cp:lastModifiedBy>
  <cp:revision>37</cp:revision>
  <dcterms:modified xsi:type="dcterms:W3CDTF">2025-07-04T08:26:37Z</dcterms:modified>
</cp:coreProperties>
</file>